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52"/>
  </p:notesMasterIdLst>
  <p:handoutMasterIdLst>
    <p:handoutMasterId r:id="rId53"/>
  </p:handoutMasterIdLst>
  <p:sldIdLst>
    <p:sldId id="595" r:id="rId2"/>
    <p:sldId id="597" r:id="rId3"/>
    <p:sldId id="601" r:id="rId4"/>
    <p:sldId id="647" r:id="rId5"/>
    <p:sldId id="638" r:id="rId6"/>
    <p:sldId id="639" r:id="rId7"/>
    <p:sldId id="598" r:id="rId8"/>
    <p:sldId id="599" r:id="rId9"/>
    <p:sldId id="600" r:id="rId10"/>
    <p:sldId id="602" r:id="rId11"/>
    <p:sldId id="648" r:id="rId12"/>
    <p:sldId id="603" r:id="rId13"/>
    <p:sldId id="604" r:id="rId14"/>
    <p:sldId id="608" r:id="rId15"/>
    <p:sldId id="609" r:id="rId16"/>
    <p:sldId id="610" r:id="rId17"/>
    <p:sldId id="611" r:id="rId18"/>
    <p:sldId id="613" r:id="rId19"/>
    <p:sldId id="649" r:id="rId20"/>
    <p:sldId id="614" r:id="rId21"/>
    <p:sldId id="615" r:id="rId22"/>
    <p:sldId id="616" r:id="rId23"/>
    <p:sldId id="617" r:id="rId24"/>
    <p:sldId id="618" r:id="rId25"/>
    <p:sldId id="619" r:id="rId26"/>
    <p:sldId id="620" r:id="rId27"/>
    <p:sldId id="621" r:id="rId28"/>
    <p:sldId id="622" r:id="rId29"/>
    <p:sldId id="623" r:id="rId30"/>
    <p:sldId id="630" r:id="rId31"/>
    <p:sldId id="631" r:id="rId32"/>
    <p:sldId id="637" r:id="rId33"/>
    <p:sldId id="624" r:id="rId34"/>
    <p:sldId id="625" r:id="rId35"/>
    <p:sldId id="629" r:id="rId36"/>
    <p:sldId id="628" r:id="rId37"/>
    <p:sldId id="626" r:id="rId38"/>
    <p:sldId id="627" r:id="rId39"/>
    <p:sldId id="632" r:id="rId40"/>
    <p:sldId id="634" r:id="rId41"/>
    <p:sldId id="635" r:id="rId42"/>
    <p:sldId id="636" r:id="rId43"/>
    <p:sldId id="642" r:id="rId44"/>
    <p:sldId id="650" r:id="rId45"/>
    <p:sldId id="644" r:id="rId46"/>
    <p:sldId id="607" r:id="rId47"/>
    <p:sldId id="651" r:id="rId48"/>
    <p:sldId id="645" r:id="rId49"/>
    <p:sldId id="652" r:id="rId50"/>
    <p:sldId id="646" r:id="rId51"/>
  </p:sldIdLst>
  <p:sldSz cx="9144000" cy="5143500" type="screen16x9"/>
  <p:notesSz cx="6797675" cy="9926638"/>
  <p:custShowLst>
    <p:custShow name="Das Unternehmen" id="0">
      <p:sldLst/>
    </p:custShow>
    <p:custShow name="pit - FM" id="1">
      <p:sldLst/>
    </p:custShow>
    <p:custShow name="pit - CAD" id="2">
      <p:sldLst/>
    </p:custShow>
    <p:custShow name="DWG Viewer" id="3">
      <p:sldLst/>
    </p:custShow>
    <p:custShow name="Flächen &amp; Ressourcenauswertung" id="4">
      <p:sldLst/>
    </p:custShow>
    <p:custShow name="pit - Mietmanagement" id="5">
      <p:sldLst/>
    </p:custShow>
  </p:custShow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7933C"/>
    <a:srgbClr val="BFD020"/>
    <a:srgbClr val="6E6E6E"/>
    <a:srgbClr val="7F7F7F"/>
    <a:srgbClr val="938F3D"/>
    <a:srgbClr val="78960F"/>
    <a:srgbClr val="969696"/>
    <a:srgbClr val="646464"/>
    <a:srgbClr val="FFFFFF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059" autoAdjust="0"/>
  </p:normalViewPr>
  <p:slideViewPr>
    <p:cSldViewPr snapToGrid="0">
      <p:cViewPr varScale="1">
        <p:scale>
          <a:sx n="114" d="100"/>
          <a:sy n="114" d="100"/>
        </p:scale>
        <p:origin x="547" y="509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318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055D-DB65-4E81-B11B-492947BCD80D}" type="datetimeFigureOut">
              <a:rPr lang="de-DE" smtClean="0"/>
              <a:pPr/>
              <a:t>22.09.2026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FF6C5-AA4F-49A2-9C7C-E88495BB58D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48927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99B16-BC77-4150-9F80-4CF1F28AB231}" type="datetimeFigureOut">
              <a:rPr lang="de-DE" smtClean="0"/>
              <a:pPr/>
              <a:t>22.09.2026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84941-F44F-4EDD-AC72-633504D73C2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8608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84941-F44F-4EDD-AC72-633504D73C29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294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84941-F44F-4EDD-AC72-633504D73C29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054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 userDrawn="1"/>
        </p:nvSpPr>
        <p:spPr>
          <a:xfrm>
            <a:off x="360000" y="316348"/>
            <a:ext cx="59435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200"/>
              </a:spcAft>
            </a:pPr>
            <a:r>
              <a:rPr lang="de-DE" sz="2000" b="0" spc="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PRAXIS CAFM</a:t>
            </a:r>
            <a:endParaRPr lang="de-DE" sz="2000" b="0" spc="-10" baseline="0" dirty="0">
              <a:solidFill>
                <a:srgbClr val="7793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elplatzhalter 1"/>
          <p:cNvSpPr>
            <a:spLocks noGrp="1"/>
          </p:cNvSpPr>
          <p:nvPr>
            <p:ph type="title"/>
          </p:nvPr>
        </p:nvSpPr>
        <p:spPr>
          <a:xfrm>
            <a:off x="360000" y="3774331"/>
            <a:ext cx="8424000" cy="113191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>
              <a:defRPr lang="de-DE" sz="1800" b="1" kern="1200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pic>
        <p:nvPicPr>
          <p:cNvPr id="8" name="Grafik 7" descr="Praxis CAFM">
            <a:extLst>
              <a:ext uri="{FF2B5EF4-FFF2-40B4-BE49-F238E27FC236}">
                <a16:creationId xmlns:a16="http://schemas.microsoft.com/office/drawing/2014/main" id="{7CF22F76-B672-1F2C-217D-450A379BAE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5889" y="145189"/>
            <a:ext cx="898110" cy="41738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CDC44CD-61F1-190A-94BE-D365B74D7F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2" r="5744"/>
          <a:stretch>
            <a:fillRect/>
          </a:stretch>
        </p:blipFill>
        <p:spPr>
          <a:xfrm>
            <a:off x="0" y="784698"/>
            <a:ext cx="9143999" cy="276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10445"/>
      </p:ext>
    </p:extLst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50000" y="540000"/>
            <a:ext cx="648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/>
          </p:nvPr>
        </p:nvSpPr>
        <p:spPr>
          <a:xfrm>
            <a:off x="450000" y="1260000"/>
            <a:ext cx="8280000" cy="3420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spcAft>
                <a:spcPts val="600"/>
              </a:spcAft>
              <a:buClr>
                <a:srgbClr val="78960F"/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Aft>
                <a:spcPts val="300"/>
              </a:spcAft>
              <a:buClrTx/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Aft>
                <a:spcPts val="1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Aft>
                <a:spcPts val="100"/>
              </a:spcAft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Aft>
                <a:spcPts val="100"/>
              </a:spcAft>
              <a:buClr>
                <a:schemeClr val="bg1">
                  <a:lumMod val="85000"/>
                </a:schemeClr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7877175" y="4785847"/>
            <a:ext cx="956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Folie </a:t>
            </a:r>
            <a:fld id="{17EA8AF1-C5DB-4713-97E8-9B933A179BA7}" type="slidenum">
              <a:rPr lang="de-DE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 algn="ctr"/>
              <a:t>‹Nr.›</a:t>
            </a:fld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Grafik 3" descr="Praxis CAFM">
            <a:extLst>
              <a:ext uri="{FF2B5EF4-FFF2-40B4-BE49-F238E27FC236}">
                <a16:creationId xmlns:a16="http://schemas.microsoft.com/office/drawing/2014/main" id="{D3F71135-5FF5-2A0B-51E3-0E018BD471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5889" y="145189"/>
            <a:ext cx="898110" cy="4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31080"/>
      </p:ext>
    </p:extLst>
  </p:cSld>
  <p:clrMapOvr>
    <a:masterClrMapping/>
  </p:clrMapOvr>
  <p:transition spd="slow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50000" y="540000"/>
            <a:ext cx="648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/>
          </p:nvPr>
        </p:nvSpPr>
        <p:spPr>
          <a:xfrm>
            <a:off x="450000" y="1260000"/>
            <a:ext cx="8280000" cy="3420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spcAft>
                <a:spcPts val="600"/>
              </a:spcAft>
              <a:buClr>
                <a:srgbClr val="78960F"/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Aft>
                <a:spcPts val="300"/>
              </a:spcAft>
              <a:buClrTx/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Aft>
                <a:spcPts val="1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Aft>
                <a:spcPts val="100"/>
              </a:spcAft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Aft>
                <a:spcPts val="100"/>
              </a:spcAft>
              <a:buClr>
                <a:schemeClr val="bg1">
                  <a:lumMod val="85000"/>
                </a:schemeClr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7877175" y="4785847"/>
            <a:ext cx="956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Folie </a:t>
            </a:r>
            <a:fld id="{17EA8AF1-C5DB-4713-97E8-9B933A179BA7}" type="slidenum">
              <a:rPr lang="de-DE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 algn="ctr"/>
              <a:t>‹Nr.›</a:t>
            </a:fld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Inhaltsplatzhalter 2"/>
          <p:cNvSpPr>
            <a:spLocks noGrp="1"/>
          </p:cNvSpPr>
          <p:nvPr>
            <p:ph sz="quarter" idx="11" hasCustomPrompt="1"/>
          </p:nvPr>
        </p:nvSpPr>
        <p:spPr>
          <a:xfrm>
            <a:off x="450000" y="288000"/>
            <a:ext cx="4680000" cy="21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de-DE" sz="1400" kern="1200" spc="10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sz="1400" kern="1200" spc="1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Obertitel</a:t>
            </a:r>
            <a:endParaRPr lang="de-DE" dirty="0"/>
          </a:p>
        </p:txBody>
      </p:sp>
      <p:pic>
        <p:nvPicPr>
          <p:cNvPr id="4" name="Grafik 3" descr="Praxis CAFM">
            <a:extLst>
              <a:ext uri="{FF2B5EF4-FFF2-40B4-BE49-F238E27FC236}">
                <a16:creationId xmlns:a16="http://schemas.microsoft.com/office/drawing/2014/main" id="{8AD4E2EF-8BB6-4FFD-D627-3D94FBB4B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5889" y="145189"/>
            <a:ext cx="898110" cy="4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54631"/>
      </p:ext>
    </p:extLst>
  </p:cSld>
  <p:clrMapOvr>
    <a:masterClrMapping/>
  </p:clrMapOvr>
  <p:transition spd="slow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50000" y="540000"/>
            <a:ext cx="648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</a:t>
            </a:r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/>
          </p:nvPr>
        </p:nvSpPr>
        <p:spPr>
          <a:xfrm>
            <a:off x="449999" y="1260000"/>
            <a:ext cx="3687523" cy="3420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spcAft>
                <a:spcPts val="600"/>
              </a:spcAft>
              <a:buClr>
                <a:srgbClr val="78960F"/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Aft>
                <a:spcPts val="300"/>
              </a:spcAft>
              <a:buClrTx/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Aft>
                <a:spcPts val="1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Aft>
                <a:spcPts val="100"/>
              </a:spcAft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Aft>
                <a:spcPts val="100"/>
              </a:spcAft>
              <a:buClr>
                <a:schemeClr val="bg1">
                  <a:lumMod val="85000"/>
                </a:schemeClr>
              </a:buClr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7877175" y="4785847"/>
            <a:ext cx="956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Folie </a:t>
            </a:r>
            <a:fld id="{17EA8AF1-C5DB-4713-97E8-9B933A179BA7}" type="slidenum">
              <a:rPr lang="de-DE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 algn="ctr"/>
              <a:t>‹Nr.›</a:t>
            </a:fld>
            <a:endParaRPr lang="de-DE" sz="10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Inhaltsplatzhalter 2"/>
          <p:cNvSpPr>
            <a:spLocks noGrp="1"/>
          </p:cNvSpPr>
          <p:nvPr>
            <p:ph sz="quarter" idx="11" hasCustomPrompt="1"/>
          </p:nvPr>
        </p:nvSpPr>
        <p:spPr>
          <a:xfrm>
            <a:off x="450000" y="288000"/>
            <a:ext cx="4680000" cy="21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de-DE" sz="1400" kern="1200" spc="10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sz="1400" kern="1200" spc="1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Obertitel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9D5FD9D-55DE-21DC-C1B2-3A4B6DADC2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57990" y="1260000"/>
            <a:ext cx="4336747" cy="3420000"/>
          </a:xfrm>
        </p:spPr>
        <p:txBody>
          <a:bodyPr/>
          <a:lstStyle/>
          <a:p>
            <a:endParaRPr lang="de-DE"/>
          </a:p>
        </p:txBody>
      </p:sp>
      <p:pic>
        <p:nvPicPr>
          <p:cNvPr id="5" name="Grafik 4" descr="Praxis CAFM">
            <a:extLst>
              <a:ext uri="{FF2B5EF4-FFF2-40B4-BE49-F238E27FC236}">
                <a16:creationId xmlns:a16="http://schemas.microsoft.com/office/drawing/2014/main" id="{3FE4F95E-359A-7CAE-248C-57E23FC132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5889" y="145189"/>
            <a:ext cx="898110" cy="4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82343"/>
      </p:ext>
    </p:extLst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FC7A4-0ED0-4B36-BD42-A55D7494C2FF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0A77-DBBE-4CA6-84EB-CC52219023A6}" type="slidenum">
              <a:rPr lang="de-DE" smtClean="0"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5" r:id="rId2"/>
    <p:sldLayoutId id="2147483768" r:id="rId3"/>
    <p:sldLayoutId id="2147483769" r:id="rId4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dirty="0">
                <a:solidFill>
                  <a:srgbClr val="6E6E6E"/>
                </a:solidFill>
              </a:rPr>
              <a:t>Betreiberpflichten: Von der Identifizierung bis zur operativen Umsetzung</a:t>
            </a:r>
            <a:br>
              <a:rPr lang="de-DE" dirty="0">
                <a:solidFill>
                  <a:srgbClr val="6E6E6E"/>
                </a:solidFill>
              </a:rPr>
            </a:br>
            <a:r>
              <a:rPr lang="de-DE" sz="1600" i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Christoph Niewöhner, MAQSIMA GmbH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7413135"/>
      </p:ext>
    </p:extLst>
  </p:cSld>
  <p:clrMapOvr>
    <a:masterClrMapping/>
  </p:clrMapOvr>
  <p:transition spd="slow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Mehr als 25 Jahre Erfahrung im Bereich technische Compliance.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Vorstellung MAQSIMA GmbH</a:t>
            </a:r>
          </a:p>
        </p:txBody>
      </p:sp>
      <p:sp>
        <p:nvSpPr>
          <p:cNvPr id="3" name="Textfeld 17">
            <a:extLst>
              <a:ext uri="{FF2B5EF4-FFF2-40B4-BE49-F238E27FC236}">
                <a16:creationId xmlns:a16="http://schemas.microsoft.com/office/drawing/2014/main" id="{49C5DD2D-8914-6B5F-1BF0-0F2C4208CF0D}"/>
              </a:ext>
            </a:extLst>
          </p:cNvPr>
          <p:cNvSpPr txBox="1"/>
          <p:nvPr/>
        </p:nvSpPr>
        <p:spPr>
          <a:xfrm>
            <a:off x="423053" y="1367235"/>
            <a:ext cx="769060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1999  –  Gründung der MAQSIMA GmbH</a:t>
            </a:r>
          </a:p>
          <a:p>
            <a:pPr>
              <a:lnSpc>
                <a:spcPct val="150000"/>
              </a:lnSpc>
              <a:tabLst>
                <a:tab pos="623888" algn="l"/>
              </a:tabLst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2001  –  Übernahme der i-Punkt Software GmbH unter dem Dach des TÜV Saarland 	</a:t>
            </a:r>
          </a:p>
          <a:p>
            <a:pPr>
              <a:lnSpc>
                <a:spcPct val="150000"/>
              </a:lnSpc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2003  –  Zertifizierung nach der DIN EN ISO 9001</a:t>
            </a:r>
          </a:p>
          <a:p>
            <a:pPr>
              <a:lnSpc>
                <a:spcPct val="150000"/>
              </a:lnSpc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2006  –  Beteiligung der Certina AG</a:t>
            </a:r>
          </a:p>
          <a:p>
            <a:pPr>
              <a:lnSpc>
                <a:spcPct val="150000"/>
              </a:lnSpc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2016  –  Auszeichnung von MAQSIMA TMS mit dem Industriepreis 2016 „Best of“</a:t>
            </a:r>
          </a:p>
          <a:p>
            <a:pPr marL="342900" indent="-342900">
              <a:lnSpc>
                <a:spcPct val="150000"/>
              </a:lnSpc>
              <a:buAutoNum type="arabicPlain" startAt="2018"/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 –  Erneute Auszeichnung von MAQSIMA TMS mit dem Industriepreis 2018 „Best </a:t>
            </a:r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marL="342900" indent="-342900">
              <a:lnSpc>
                <a:spcPct val="150000"/>
              </a:lnSpc>
              <a:buAutoNum type="arabicPlain" startAt="2024"/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–  Einstieg der französischen Bassetti-Gruppe</a:t>
            </a:r>
          </a:p>
          <a:p>
            <a:pPr marL="342900" indent="-342900">
              <a:lnSpc>
                <a:spcPct val="150000"/>
              </a:lnSpc>
              <a:buAutoNum type="arabicPlain" startAt="2024"/>
            </a:pP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-   Erneute Auszeichnung mit dem Siegel „Familienfreundliches Unternehmen“</a:t>
            </a:r>
          </a:p>
          <a:p>
            <a:pPr marL="342900" indent="-342900">
              <a:lnSpc>
                <a:spcPct val="150000"/>
              </a:lnSpc>
              <a:buAutoNum type="arabicPlain" startAt="2024"/>
            </a:pP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Standort: Sulzbach / Saar</a:t>
            </a:r>
          </a:p>
          <a:p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Geschäftsführung : Christoph </a:t>
            </a:r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Niewöhner</a:t>
            </a:r>
            <a:r>
              <a:rPr lang="de-DE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hner</a:t>
            </a:r>
            <a:endParaRPr lang="de-DE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801003B-FF09-AC21-E169-B277D43B4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180" y="2480811"/>
            <a:ext cx="106680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94443"/>
      </p:ext>
    </p:extLst>
  </p:cSld>
  <p:clrMapOvr>
    <a:masterClrMapping/>
  </p:clrMapOvr>
  <p:transition spd="slow" advClick="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892C9-027E-C937-D76F-14CFC1151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F802759-D595-37A0-3852-13CD8AFEF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Der Überblick.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BA839F5-5DC7-D4AD-572A-05068B028D6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4894260-A1AD-48CE-8E5F-362424EB0562}"/>
              </a:ext>
            </a:extLst>
          </p:cNvPr>
          <p:cNvSpPr txBox="1">
            <a:spLocks/>
          </p:cNvSpPr>
          <p:nvPr/>
        </p:nvSpPr>
        <p:spPr>
          <a:xfrm>
            <a:off x="540570" y="-857250"/>
            <a:ext cx="7124253" cy="68579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Unzählige Gesetze, Vorschriften, Regeln …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MAQSIMA Betreiberpflicht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MAQSIMA Konzept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Delegation der Betreiberpflichten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CAFM: Planung. Durchführung. Dokumentation. </a:t>
            </a:r>
          </a:p>
        </p:txBody>
      </p:sp>
    </p:spTree>
    <p:extLst>
      <p:ext uri="{BB962C8B-B14F-4D97-AF65-F5344CB8AC3E}">
        <p14:creationId xmlns:p14="http://schemas.microsoft.com/office/powerpoint/2010/main" val="2864191026"/>
      </p:ext>
    </p:extLst>
  </p:cSld>
  <p:clrMapOvr>
    <a:masterClrMapping/>
  </p:clrMapOvr>
  <p:transition spd="slow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BF7FA-8091-F19F-0445-83042C929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6E5B2A7-CBE4-EC68-1725-25647A7B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Der Überblick.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CE7E31D-95BC-8C5C-9B97-E488B124755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F0C446B-1929-82CB-69C6-0FE7A4F5C10F}"/>
              </a:ext>
            </a:extLst>
          </p:cNvPr>
          <p:cNvSpPr txBox="1">
            <a:spLocks/>
          </p:cNvSpPr>
          <p:nvPr/>
        </p:nvSpPr>
        <p:spPr>
          <a:xfrm>
            <a:off x="540570" y="-857250"/>
            <a:ext cx="7124253" cy="68579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Unzählige Gesetze, Vorschriften, Regeln …</a:t>
            </a:r>
          </a:p>
        </p:txBody>
      </p:sp>
    </p:spTree>
    <p:extLst>
      <p:ext uri="{BB962C8B-B14F-4D97-AF65-F5344CB8AC3E}">
        <p14:creationId xmlns:p14="http://schemas.microsoft.com/office/powerpoint/2010/main" val="2186977975"/>
      </p:ext>
    </p:extLst>
  </p:cSld>
  <p:clrMapOvr>
    <a:masterClrMapping/>
  </p:clrMapOvr>
  <p:transition spd="slow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3CD7B-77D3-EF72-E53E-2337122DA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4">
            <a:extLst>
              <a:ext uri="{FF2B5EF4-FFF2-40B4-BE49-F238E27FC236}">
                <a16:creationId xmlns:a16="http://schemas.microsoft.com/office/drawing/2014/main" id="{DAC94723-5CF7-8B59-DE96-CA60E7B0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25" y="738724"/>
            <a:ext cx="9110863" cy="360000"/>
          </a:xfrm>
        </p:spPr>
        <p:txBody>
          <a:bodyPr/>
          <a:lstStyle/>
          <a:p>
            <a:r>
              <a:rPr lang="de-DE" sz="2000" dirty="0"/>
              <a:t>Das Ziel.</a:t>
            </a:r>
            <a:br>
              <a:rPr lang="de-DE" altLang="de-DE" sz="2000" dirty="0"/>
            </a:br>
            <a:endParaRPr lang="de-DE" sz="2000" dirty="0"/>
          </a:p>
        </p:txBody>
      </p:sp>
      <p:sp>
        <p:nvSpPr>
          <p:cNvPr id="22" name="Inhaltsplatzhalter 6">
            <a:extLst>
              <a:ext uri="{FF2B5EF4-FFF2-40B4-BE49-F238E27FC236}">
                <a16:creationId xmlns:a16="http://schemas.microsoft.com/office/drawing/2014/main" id="{68FE6C18-5150-7760-2068-E59C37BD1028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Unzählige Gesetze, Vorschriften, Regeln ….</a:t>
            </a:r>
          </a:p>
          <a:p>
            <a:endParaRPr lang="de-DE" sz="1400" spc="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 descr="Abteilung für Rechtsbücher in der Bibliothek">
            <a:extLst>
              <a:ext uri="{FF2B5EF4-FFF2-40B4-BE49-F238E27FC236}">
                <a16:creationId xmlns:a16="http://schemas.microsoft.com/office/drawing/2014/main" id="{8DFC6C45-9AED-8754-0C5B-24FE9D42DF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52"/>
          <a:stretch/>
        </p:blipFill>
        <p:spPr>
          <a:xfrm>
            <a:off x="5562600" y="1651589"/>
            <a:ext cx="1717914" cy="1933249"/>
          </a:xfrm>
          <a:prstGeom prst="rect">
            <a:avLst/>
          </a:prstGeom>
        </p:spPr>
      </p:pic>
      <p:pic>
        <p:nvPicPr>
          <p:cNvPr id="7" name="Bildplatzhalter 6" descr="Ein Bild, das Person, Mann, Mantel enthält.&#10;&#10;Automatisch generierte Beschreibung">
            <a:extLst>
              <a:ext uri="{FF2B5EF4-FFF2-40B4-BE49-F238E27FC236}">
                <a16:creationId xmlns:a16="http://schemas.microsoft.com/office/drawing/2014/main" id="{27EC568B-D88B-CFBE-589D-83699AFFD613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rcRect l="20380" r="20380"/>
          <a:stretch>
            <a:fillRect/>
          </a:stretch>
        </p:blipFill>
        <p:spPr bwMode="gray">
          <a:xfrm>
            <a:off x="361950" y="2934022"/>
            <a:ext cx="1797880" cy="202324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F9F05D-1FBD-0227-1592-859F6BAF96BC}"/>
              </a:ext>
            </a:extLst>
          </p:cNvPr>
          <p:cNvSpPr>
            <a:spLocks noGrp="1"/>
          </p:cNvSpPr>
          <p:nvPr/>
        </p:nvSpPr>
        <p:spPr bwMode="gray">
          <a:xfrm>
            <a:off x="336070" y="1602786"/>
            <a:ext cx="4911341" cy="23122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62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0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8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6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600"/>
              </a:spcAft>
              <a:buClr>
                <a:srgbClr val="77933C"/>
              </a:buClr>
              <a:buFont typeface="+mj-lt"/>
              <a:buAutoNum type="arabicPeriod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Übergeordnete Systematik zur Erfüllung aller Pflichten von technischen Gebäudeausrüstungen, Anlagen und Arbeitsmitteln</a:t>
            </a:r>
          </a:p>
          <a:p>
            <a:pPr marL="228600" indent="-228600">
              <a:spcAft>
                <a:spcPts val="600"/>
              </a:spcAft>
              <a:buClr>
                <a:srgbClr val="77933C"/>
              </a:buClr>
              <a:buFont typeface="+mj-lt"/>
              <a:buAutoNum type="arabicPeriod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Informationen über Änderungen des Rechtsinhalts, des Status und der Gültigkeit</a:t>
            </a:r>
          </a:p>
          <a:p>
            <a:pPr marL="228600" indent="-228600">
              <a:spcAft>
                <a:spcPts val="600"/>
              </a:spcAft>
              <a:buClr>
                <a:srgbClr val="77933C"/>
              </a:buClr>
              <a:buFont typeface="+mj-lt"/>
              <a:buAutoNum type="arabicPeriod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Konkrete Arbeits- und Prüfvorgaben für die verantwortlichen Personen</a:t>
            </a:r>
          </a:p>
        </p:txBody>
      </p:sp>
      <p:sp>
        <p:nvSpPr>
          <p:cNvPr id="12" name="Text Box 127">
            <a:extLst>
              <a:ext uri="{FF2B5EF4-FFF2-40B4-BE49-F238E27FC236}">
                <a16:creationId xmlns:a16="http://schemas.microsoft.com/office/drawing/2014/main" id="{5515AF9A-02D9-640C-2C10-34C9B3404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" y="1004703"/>
            <a:ext cx="7749540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None/>
            </a:pPr>
            <a:r>
              <a:rPr lang="de-DE" sz="1260" b="1" dirty="0">
                <a:solidFill>
                  <a:srgbClr val="1A1A15"/>
                </a:solidFill>
                <a:latin typeface="Arimo"/>
                <a:cs typeface="+mn-cs"/>
              </a:rPr>
              <a:t>Zur Umsetzung der gesetzlichen Anforderungen benötigt ein Unternehmen einen durchgängigen Prozess ausgehend vom Regelwerkstext bis zur Dokumentation der Prüfung durch den Mitarbeiter / Dienstleister. </a:t>
            </a:r>
            <a:endParaRPr lang="de-DE" sz="1260" dirty="0">
              <a:solidFill>
                <a:srgbClr val="1A1A15"/>
              </a:solidFill>
              <a:latin typeface="Arimo"/>
              <a:cs typeface="+mn-cs"/>
            </a:endParaRPr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16904086-47DF-320A-C822-31D8AEB5EC61}"/>
              </a:ext>
            </a:extLst>
          </p:cNvPr>
          <p:cNvSpPr>
            <a:spLocks noGrp="1"/>
          </p:cNvSpPr>
          <p:nvPr/>
        </p:nvSpPr>
        <p:spPr bwMode="gray">
          <a:xfrm>
            <a:off x="2475019" y="3788542"/>
            <a:ext cx="5010566" cy="1107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62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0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8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6000" indent="-162000" algn="l" defTabSz="6858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GT Flexa Rg" pitchFamily="2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600"/>
              </a:spcAft>
              <a:buClr>
                <a:srgbClr val="77933C"/>
              </a:buClr>
              <a:buFont typeface="+mj-lt"/>
              <a:buAutoNum type="arabicPeriod" startAt="4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Integration der rechtlichen Inhalte in das FM-System</a:t>
            </a:r>
          </a:p>
          <a:p>
            <a:pPr marL="228600" indent="-228600">
              <a:spcAft>
                <a:spcPts val="600"/>
              </a:spcAft>
              <a:buClr>
                <a:srgbClr val="77933C"/>
              </a:buClr>
              <a:buFont typeface="+mj-lt"/>
              <a:buAutoNum type="arabicPeriod" startAt="4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Daten der zur prüfenden Gebäudeausrüstung, Anlagen und Arbeitsmittel mit den notwendigen Attributen im FM-System </a:t>
            </a:r>
          </a:p>
          <a:p>
            <a:pPr marL="228600" indent="-228600">
              <a:spcAft>
                <a:spcPts val="600"/>
              </a:spcAft>
              <a:buClr>
                <a:srgbClr val="77933C"/>
              </a:buClr>
              <a:buFont typeface="+mj-lt"/>
              <a:buAutoNum type="arabicPeriod" startAt="4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Planung der Prüfungen und Dokumentation der Durchführung</a:t>
            </a:r>
          </a:p>
        </p:txBody>
      </p:sp>
    </p:spTree>
    <p:extLst>
      <p:ext uri="{BB962C8B-B14F-4D97-AF65-F5344CB8AC3E}">
        <p14:creationId xmlns:p14="http://schemas.microsoft.com/office/powerpoint/2010/main" val="1745036644"/>
      </p:ext>
    </p:extLst>
  </p:cSld>
  <p:clrMapOvr>
    <a:masterClrMapping/>
  </p:clrMapOvr>
  <p:transition spd="slow" advClick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3C584-C8F7-CD63-6C13-AC2F75F7D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4">
            <a:extLst>
              <a:ext uri="{FF2B5EF4-FFF2-40B4-BE49-F238E27FC236}">
                <a16:creationId xmlns:a16="http://schemas.microsoft.com/office/drawing/2014/main" id="{A94C3EB6-DBBC-CEDE-49AA-B315532DC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75" y="738724"/>
            <a:ext cx="9110863" cy="360000"/>
          </a:xfrm>
        </p:spPr>
        <p:txBody>
          <a:bodyPr/>
          <a:lstStyle/>
          <a:p>
            <a:r>
              <a:rPr lang="de-DE" sz="2000" dirty="0"/>
              <a:t>Die Systematik.</a:t>
            </a:r>
            <a:br>
              <a:rPr lang="de-DE" altLang="de-DE" sz="2000" dirty="0"/>
            </a:br>
            <a:endParaRPr lang="de-DE" sz="2000" dirty="0"/>
          </a:p>
        </p:txBody>
      </p:sp>
      <p:sp>
        <p:nvSpPr>
          <p:cNvPr id="22" name="Inhaltsplatzhalter 6">
            <a:extLst>
              <a:ext uri="{FF2B5EF4-FFF2-40B4-BE49-F238E27FC236}">
                <a16:creationId xmlns:a16="http://schemas.microsoft.com/office/drawing/2014/main" id="{B9D598DD-599D-F772-C749-69B547AE78F2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Unzählige Gesetze, Vorschriften, Regeln ….</a:t>
            </a:r>
          </a:p>
          <a:p>
            <a:endParaRPr lang="de-DE" sz="1400" spc="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platzhalter 2">
            <a:extLst>
              <a:ext uri="{FF2B5EF4-FFF2-40B4-BE49-F238E27FC236}">
                <a16:creationId xmlns:a16="http://schemas.microsoft.com/office/drawing/2014/main" id="{9E10B6C8-48A5-94B0-54E7-62020CE4927F}"/>
              </a:ext>
            </a:extLst>
          </p:cNvPr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3" b="9483"/>
          <a:stretch>
            <a:fillRect/>
          </a:stretch>
        </p:blipFill>
        <p:spPr bwMode="gray">
          <a:xfrm>
            <a:off x="5073901" y="1861974"/>
            <a:ext cx="2235993" cy="162020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7C06A3F-3148-0A7A-0805-0D9D64B6CDF8}"/>
              </a:ext>
            </a:extLst>
          </p:cNvPr>
          <p:cNvGrpSpPr/>
          <p:nvPr/>
        </p:nvGrpSpPr>
        <p:grpSpPr>
          <a:xfrm>
            <a:off x="342487" y="1480723"/>
            <a:ext cx="2235600" cy="282812"/>
            <a:chOff x="646787" y="1070177"/>
            <a:chExt cx="3745826" cy="314235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B3D0A62A-533A-7703-017B-1FF2E4C13DF5}"/>
                </a:ext>
              </a:extLst>
            </p:cNvPr>
            <p:cNvCxnSpPr/>
            <p:nvPr/>
          </p:nvCxnSpPr>
          <p:spPr bwMode="auto">
            <a:xfrm>
              <a:off x="647700" y="1384412"/>
              <a:ext cx="374491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CDA387CF-C3EC-6E30-9C16-9F581F4C4E69}"/>
                </a:ext>
              </a:extLst>
            </p:cNvPr>
            <p:cNvSpPr/>
            <p:nvPr/>
          </p:nvSpPr>
          <p:spPr bwMode="auto">
            <a:xfrm>
              <a:off x="646787" y="1070177"/>
              <a:ext cx="3744914" cy="28795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2960" fontAlgn="base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E1000F"/>
                </a:buClr>
                <a:buSzPct val="120000"/>
                <a:defRPr/>
              </a:pPr>
              <a:r>
                <a:rPr lang="de-DE" sz="1620" b="1" kern="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Kenntnis</a:t>
              </a:r>
            </a:p>
            <a:p>
              <a:pPr algn="ctr" defTabSz="822960" fontAlgn="base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E1000F"/>
                </a:buClr>
                <a:buSzPct val="120000"/>
                <a:defRPr/>
              </a:pPr>
              <a:r>
                <a:rPr lang="de-DE" sz="1620" dirty="0">
                  <a:solidFill>
                    <a:srgbClr val="000000"/>
                  </a:solidFill>
                  <a:latin typeface="Calibri"/>
                  <a:cs typeface="Calibri" charset="0"/>
                </a:rPr>
                <a:t> 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9026A9E8-020A-9D40-2BA0-57010DE1216A}"/>
              </a:ext>
            </a:extLst>
          </p:cNvPr>
          <p:cNvGrpSpPr/>
          <p:nvPr/>
        </p:nvGrpSpPr>
        <p:grpSpPr>
          <a:xfrm>
            <a:off x="2708898" y="1471968"/>
            <a:ext cx="2235600" cy="291566"/>
            <a:chOff x="646787" y="1060450"/>
            <a:chExt cx="3745826" cy="323962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A3D02085-BA5C-004F-A785-18528EFC390A}"/>
                </a:ext>
              </a:extLst>
            </p:cNvPr>
            <p:cNvCxnSpPr/>
            <p:nvPr/>
          </p:nvCxnSpPr>
          <p:spPr bwMode="auto">
            <a:xfrm>
              <a:off x="647700" y="1384412"/>
              <a:ext cx="374491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C610D4B6-8F50-D855-7EFD-99B47B7EA9E2}"/>
                </a:ext>
              </a:extLst>
            </p:cNvPr>
            <p:cNvSpPr/>
            <p:nvPr/>
          </p:nvSpPr>
          <p:spPr bwMode="auto">
            <a:xfrm>
              <a:off x="646787" y="1060450"/>
              <a:ext cx="3744913" cy="28795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2960" fontAlgn="base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E1000F"/>
                </a:buClr>
                <a:buSzPct val="120000"/>
                <a:defRPr/>
              </a:pPr>
              <a:r>
                <a:rPr lang="de-DE" sz="1620" b="1" kern="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Systematisch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86854867-5D23-743E-9190-BE87F777F091}"/>
              </a:ext>
            </a:extLst>
          </p:cNvPr>
          <p:cNvGrpSpPr/>
          <p:nvPr/>
        </p:nvGrpSpPr>
        <p:grpSpPr>
          <a:xfrm>
            <a:off x="5074361" y="1471968"/>
            <a:ext cx="2235600" cy="291566"/>
            <a:chOff x="646787" y="1060450"/>
            <a:chExt cx="3745826" cy="323962"/>
          </a:xfrm>
        </p:grpSpPr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8742B1B5-042E-62E0-7F63-12AFF0A21AA0}"/>
                </a:ext>
              </a:extLst>
            </p:cNvPr>
            <p:cNvCxnSpPr/>
            <p:nvPr/>
          </p:nvCxnSpPr>
          <p:spPr bwMode="auto">
            <a:xfrm>
              <a:off x="647700" y="1384412"/>
              <a:ext cx="3744913" cy="0"/>
            </a:xfrm>
            <a:prstGeom prst="line">
              <a:avLst/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E84A6DC0-B702-0AAC-3F56-6FEAA1FD52C9}"/>
                </a:ext>
              </a:extLst>
            </p:cNvPr>
            <p:cNvSpPr/>
            <p:nvPr/>
          </p:nvSpPr>
          <p:spPr bwMode="auto">
            <a:xfrm>
              <a:off x="646787" y="1060450"/>
              <a:ext cx="3744913" cy="287958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2960" fontAlgn="base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E1000F"/>
                </a:buClr>
                <a:buSzPct val="120000"/>
                <a:defRPr/>
              </a:pPr>
              <a:r>
                <a:rPr lang="de-DE" sz="1620" b="1" kern="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Effizienzsteigerung</a:t>
              </a:r>
            </a:p>
          </p:txBody>
        </p:sp>
      </p:grpSp>
      <p:sp>
        <p:nvSpPr>
          <p:cNvPr id="16" name="MainTextBox">
            <a:extLst>
              <a:ext uri="{FF2B5EF4-FFF2-40B4-BE49-F238E27FC236}">
                <a16:creationId xmlns:a16="http://schemas.microsoft.com/office/drawing/2014/main" id="{06E61BF1-A202-7FF3-5EAC-68A590C5963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42487" y="3575644"/>
            <a:ext cx="2235600" cy="8126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Kenntnis der relevanten Vorschriften und Inhalte</a:t>
            </a: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Passgenaue Aktualisierung bei Regelwerksänderungen</a:t>
            </a: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endParaRPr lang="de-DE" sz="1170" dirty="0">
              <a:solidFill>
                <a:srgbClr val="1A1A15"/>
              </a:solidFill>
              <a:latin typeface="Arimo"/>
            </a:endParaRP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endParaRPr lang="de-DE" sz="1170" dirty="0">
              <a:solidFill>
                <a:srgbClr val="1A1A15"/>
              </a:solidFill>
              <a:latin typeface="Arimo"/>
            </a:endParaRPr>
          </a:p>
        </p:txBody>
      </p:sp>
      <p:sp>
        <p:nvSpPr>
          <p:cNvPr id="17" name="MainTextBox">
            <a:extLst>
              <a:ext uri="{FF2B5EF4-FFF2-40B4-BE49-F238E27FC236}">
                <a16:creationId xmlns:a16="http://schemas.microsoft.com/office/drawing/2014/main" id="{89C2132B-5E0A-FB76-2C1F-D035D57E784A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08650" y="3575644"/>
            <a:ext cx="2235600" cy="8126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Einheitliche Aufbereitung der Vorschriften</a:t>
            </a: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Konkrete Anweisungen</a:t>
            </a: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Konzentration auf die relevanten Inhalte von Regelwerken</a:t>
            </a:r>
          </a:p>
        </p:txBody>
      </p:sp>
      <p:sp>
        <p:nvSpPr>
          <p:cNvPr id="18" name="MainTextBox">
            <a:extLst>
              <a:ext uri="{FF2B5EF4-FFF2-40B4-BE49-F238E27FC236}">
                <a16:creationId xmlns:a16="http://schemas.microsoft.com/office/drawing/2014/main" id="{0BB77470-AB5F-4400-4F09-8FDE6AF610D9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74361" y="3575644"/>
            <a:ext cx="2430022" cy="8126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Keine aufwendige Suche nach relevanten Vorschriften</a:t>
            </a: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Anwenderorientierte Darstellung der Anforderungen</a:t>
            </a: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Einfache Usability</a:t>
            </a: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endParaRPr lang="de-DE" sz="1170" dirty="0">
              <a:solidFill>
                <a:srgbClr val="1A1A15"/>
              </a:solidFill>
              <a:latin typeface="Arimo"/>
            </a:endParaRP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endParaRPr lang="de-DE" sz="1170" dirty="0">
              <a:solidFill>
                <a:srgbClr val="1A1A15"/>
              </a:solidFill>
              <a:latin typeface="Arimo"/>
            </a:endParaRPr>
          </a:p>
          <a:p>
            <a:pPr marL="162000" indent="-1620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</a:pPr>
            <a:endParaRPr lang="de-DE" sz="1170" dirty="0">
              <a:solidFill>
                <a:srgbClr val="1A1A15"/>
              </a:solidFill>
              <a:latin typeface="Arimo"/>
            </a:endParaRPr>
          </a:p>
        </p:txBody>
      </p:sp>
      <p:pic>
        <p:nvPicPr>
          <p:cNvPr id="19" name="Bildplatzhalter 1">
            <a:extLst>
              <a:ext uri="{FF2B5EF4-FFF2-40B4-BE49-F238E27FC236}">
                <a16:creationId xmlns:a16="http://schemas.microsoft.com/office/drawing/2014/main" id="{E3130883-56B8-B0D0-840D-B4904D6A9C54}"/>
              </a:ext>
            </a:extLst>
          </p:cNvPr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1" b="2431"/>
          <a:stretch>
            <a:fillRect/>
          </a:stretch>
        </p:blipFill>
        <p:spPr bwMode="gray">
          <a:xfrm>
            <a:off x="2709319" y="1861974"/>
            <a:ext cx="2234565" cy="162020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0" name="Bildplatzhalter 28">
            <a:extLst>
              <a:ext uri="{FF2B5EF4-FFF2-40B4-BE49-F238E27FC236}">
                <a16:creationId xmlns:a16="http://schemas.microsoft.com/office/drawing/2014/main" id="{246B4392-DE38-BF98-1129-BD5B90804A26}"/>
              </a:ext>
            </a:extLst>
          </p:cNvPr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1" b="1641"/>
          <a:stretch>
            <a:fillRect/>
          </a:stretch>
        </p:blipFill>
        <p:spPr bwMode="gray">
          <a:xfrm>
            <a:off x="342487" y="1860812"/>
            <a:ext cx="2235600" cy="162136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24" name="Text Box 127">
            <a:extLst>
              <a:ext uri="{FF2B5EF4-FFF2-40B4-BE49-F238E27FC236}">
                <a16:creationId xmlns:a16="http://schemas.microsoft.com/office/drawing/2014/main" id="{CB68DE19-46D6-5E51-ED1E-6F5CDA27E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" y="953903"/>
            <a:ext cx="7749540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None/>
            </a:pPr>
            <a:r>
              <a:rPr lang="de-DE" sz="1260" b="1" dirty="0">
                <a:solidFill>
                  <a:srgbClr val="1A1A15"/>
                </a:solidFill>
                <a:latin typeface="Arimo"/>
                <a:cs typeface="+mn-cs"/>
              </a:rPr>
              <a:t>Um die gesetzlichen Anforderungen im eigenen Unternehmen umzusetzen, müssen die Gesetze und Regelwerke systematisch ausgewertet und softwarebasiert aufbereitet werden.</a:t>
            </a:r>
            <a:endParaRPr lang="de-DE" sz="1260" dirty="0">
              <a:solidFill>
                <a:srgbClr val="1A1A15"/>
              </a:solidFill>
              <a:latin typeface="Arimo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15998"/>
      </p:ext>
    </p:extLst>
  </p:cSld>
  <p:clrMapOvr>
    <a:masterClrMapping/>
  </p:clrMapOvr>
  <p:transition spd="slow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15254AD-136B-7367-EC44-6DBC31557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20" y="841072"/>
            <a:ext cx="8694000" cy="52360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rtl="0">
              <a:spcBef>
                <a:spcPct val="20000"/>
              </a:spcBef>
            </a:pPr>
            <a:br>
              <a:rPr lang="de-DE" altLang="de-DE" sz="1260" b="1" kern="1200" dirty="0">
                <a:solidFill>
                  <a:srgbClr val="1A1A15"/>
                </a:solidFill>
                <a:ea typeface="+mn-ea"/>
              </a:rPr>
            </a:br>
            <a:r>
              <a:rPr lang="de-DE" sz="1260" b="1" kern="1200" dirty="0">
                <a:solidFill>
                  <a:srgbClr val="1A1A15"/>
                </a:solidFill>
                <a:ea typeface="+mn-ea"/>
              </a:rPr>
              <a:t>Die gesetzlichen Anforderungen sind nicht nach betrieblichen Anforderungen (z.B. nach Tätigkeiten, Anlagen, Arbeitsmitteln, Unternehmensprozessen) aufgebaut – sondern nach Themengebieten.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B0D44B7-2FD3-A2B2-B5B9-C04ED28B7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313" y="288000"/>
            <a:ext cx="4680000" cy="216000"/>
          </a:xfrm>
        </p:spPr>
        <p:txBody>
          <a:bodyPr/>
          <a:lstStyle/>
          <a:p>
            <a:r>
              <a:rPr lang="de-DE" dirty="0"/>
              <a:t>Unzählige Gesetze, Vorschriften, Regeln ….</a:t>
            </a:r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2028B67C-A3BE-4E85-6CF9-17B5E85C6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94" y="1542276"/>
            <a:ext cx="149592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Arbeitsschutzgesetz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1772E3CE-FC93-0FAA-B46E-25E2D26F0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996" y="3960356"/>
            <a:ext cx="183896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Arbeitsstättenverordnung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4D44030E-5396-4281-DDE3-421E3C4DA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610" y="2950348"/>
            <a:ext cx="1481496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Betriebssicherheits-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verordnung</a:t>
            </a:r>
            <a:endParaRPr lang="de-DE" altLang="de-DE" sz="105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3">
            <a:extLst>
              <a:ext uri="{FF2B5EF4-FFF2-40B4-BE49-F238E27FC236}">
                <a16:creationId xmlns:a16="http://schemas.microsoft.com/office/drawing/2014/main" id="{C760AEE8-923B-1B1D-05CA-4AADACAD0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981" y="1617450"/>
            <a:ext cx="206979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Bildschirmarbeitsverordnung</a:t>
            </a:r>
          </a:p>
        </p:txBody>
      </p:sp>
      <p:sp>
        <p:nvSpPr>
          <p:cNvPr id="11" name="Text Box 14">
            <a:extLst>
              <a:ext uri="{FF2B5EF4-FFF2-40B4-BE49-F238E27FC236}">
                <a16:creationId xmlns:a16="http://schemas.microsoft.com/office/drawing/2014/main" id="{F8135200-57A5-039A-6765-7511591DF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4444" y="4524110"/>
            <a:ext cx="1491114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Lastenhand-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habungsverordnung</a:t>
            </a:r>
            <a:endParaRPr lang="de-DE" altLang="de-DE" sz="105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52D59ED3-FFFD-9036-E9FC-DAB11EA88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8553" y="2137080"/>
            <a:ext cx="32191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Lärm- und Vibrations-Arbeitsschutzverordnung</a:t>
            </a: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57C84D3C-D172-EBF0-7AD8-4B6E0B9AA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" y="2109181"/>
            <a:ext cx="143981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Biostoffverordnung</a:t>
            </a:r>
          </a:p>
        </p:txBody>
      </p:sp>
      <p:sp>
        <p:nvSpPr>
          <p:cNvPr id="14" name="Text Box 17">
            <a:extLst>
              <a:ext uri="{FF2B5EF4-FFF2-40B4-BE49-F238E27FC236}">
                <a16:creationId xmlns:a16="http://schemas.microsoft.com/office/drawing/2014/main" id="{7CCF6A69-2897-D476-0F98-FF2624226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584" y="1591507"/>
            <a:ext cx="165782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Gefahrstoffverordnung</a:t>
            </a:r>
          </a:p>
        </p:txBody>
      </p:sp>
      <p:sp>
        <p:nvSpPr>
          <p:cNvPr id="15" name="Text Box 18">
            <a:extLst>
              <a:ext uri="{FF2B5EF4-FFF2-40B4-BE49-F238E27FC236}">
                <a16:creationId xmlns:a16="http://schemas.microsoft.com/office/drawing/2014/main" id="{8A828FD5-CA23-75B4-93CC-74BC7DCA9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168" y="3738996"/>
            <a:ext cx="179889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Verordnung über arbeits-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medizinische Vorsorge</a:t>
            </a:r>
          </a:p>
        </p:txBody>
      </p:sp>
      <p:sp>
        <p:nvSpPr>
          <p:cNvPr id="16" name="Text Box 19">
            <a:extLst>
              <a:ext uri="{FF2B5EF4-FFF2-40B4-BE49-F238E27FC236}">
                <a16:creationId xmlns:a16="http://schemas.microsoft.com/office/drawing/2014/main" id="{4E98919B-2A23-F4F2-AB36-1FAECA412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4163" y="3702175"/>
            <a:ext cx="228139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Verordnung über Sicherheit und 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Gesundheitsschutz bei der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Benutzung persönlicher 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Schutzausrüstung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8950255B-8820-FC38-2F34-3E3CABB8F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08" y="3917061"/>
            <a:ext cx="17812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Arbeitssicherheitsgesetz</a:t>
            </a:r>
          </a:p>
        </p:txBody>
      </p:sp>
      <p:sp>
        <p:nvSpPr>
          <p:cNvPr id="18" name="Text Box 21">
            <a:extLst>
              <a:ext uri="{FF2B5EF4-FFF2-40B4-BE49-F238E27FC236}">
                <a16:creationId xmlns:a16="http://schemas.microsoft.com/office/drawing/2014/main" id="{62F91E7E-283A-EE23-C094-225C80E20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052" y="2570433"/>
            <a:ext cx="147668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Röntgenverordnung</a:t>
            </a:r>
          </a:p>
        </p:txBody>
      </p:sp>
      <p:sp>
        <p:nvSpPr>
          <p:cNvPr id="19" name="Text Box 22">
            <a:extLst>
              <a:ext uri="{FF2B5EF4-FFF2-40B4-BE49-F238E27FC236}">
                <a16:creationId xmlns:a16="http://schemas.microsoft.com/office/drawing/2014/main" id="{1A9E66AA-F709-F7D9-3F70-495A06983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5372" y="1735449"/>
            <a:ext cx="1896673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Strahlenschutzverordnung</a:t>
            </a:r>
          </a:p>
        </p:txBody>
      </p:sp>
      <p:sp>
        <p:nvSpPr>
          <p:cNvPr id="20" name="Text Box 24">
            <a:extLst>
              <a:ext uri="{FF2B5EF4-FFF2-40B4-BE49-F238E27FC236}">
                <a16:creationId xmlns:a16="http://schemas.microsoft.com/office/drawing/2014/main" id="{850AE3D6-818B-CAB7-5883-8E34799E9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2369" y="4293278"/>
            <a:ext cx="18827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DVGW-Regelwerk</a:t>
            </a:r>
          </a:p>
        </p:txBody>
      </p:sp>
      <p:sp>
        <p:nvSpPr>
          <p:cNvPr id="21" name="Text Box 25">
            <a:extLst>
              <a:ext uri="{FF2B5EF4-FFF2-40B4-BE49-F238E27FC236}">
                <a16:creationId xmlns:a16="http://schemas.microsoft.com/office/drawing/2014/main" id="{5FE610F7-763B-DCFE-4D88-66EB2F48C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83" y="4257120"/>
            <a:ext cx="3048000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Vorschriften,  Regelwerke, Informationen und Grundsätze der Deutschen Gesetzlichen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Unfallversicherung (DGUV)</a:t>
            </a:r>
          </a:p>
        </p:txBody>
      </p:sp>
      <p:sp>
        <p:nvSpPr>
          <p:cNvPr id="22" name="Text Box 26">
            <a:extLst>
              <a:ext uri="{FF2B5EF4-FFF2-40B4-BE49-F238E27FC236}">
                <a16:creationId xmlns:a16="http://schemas.microsoft.com/office/drawing/2014/main" id="{6409901D-5978-07F8-4DBC-BC9C16664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265" y="3893744"/>
            <a:ext cx="118173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VDE-Regelwerk</a:t>
            </a:r>
          </a:p>
        </p:txBody>
      </p:sp>
      <p:sp>
        <p:nvSpPr>
          <p:cNvPr id="23" name="Text Box 27">
            <a:extLst>
              <a:ext uri="{FF2B5EF4-FFF2-40B4-BE49-F238E27FC236}">
                <a16:creationId xmlns:a16="http://schemas.microsoft.com/office/drawing/2014/main" id="{C025F126-D264-A17A-46DB-881DBA2BD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5808" y="2019564"/>
            <a:ext cx="88838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Abfallrecht</a:t>
            </a:r>
          </a:p>
        </p:txBody>
      </p:sp>
      <p:sp>
        <p:nvSpPr>
          <p:cNvPr id="24" name="Text Box 28">
            <a:extLst>
              <a:ext uri="{FF2B5EF4-FFF2-40B4-BE49-F238E27FC236}">
                <a16:creationId xmlns:a16="http://schemas.microsoft.com/office/drawing/2014/main" id="{CB88E362-F9DF-58CC-D202-E600DBE5D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9300" y="4580285"/>
            <a:ext cx="115288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Abwasserrecht</a:t>
            </a:r>
          </a:p>
        </p:txBody>
      </p:sp>
      <p:sp>
        <p:nvSpPr>
          <p:cNvPr id="25" name="Text Box 29">
            <a:extLst>
              <a:ext uri="{FF2B5EF4-FFF2-40B4-BE49-F238E27FC236}">
                <a16:creationId xmlns:a16="http://schemas.microsoft.com/office/drawing/2014/main" id="{FDAFCDAF-4A19-CAF8-D1E8-C97A34935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473" y="2480810"/>
            <a:ext cx="98616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Datenschutz</a:t>
            </a:r>
          </a:p>
        </p:txBody>
      </p:sp>
      <p:sp>
        <p:nvSpPr>
          <p:cNvPr id="26" name="Text Box 30">
            <a:extLst>
              <a:ext uri="{FF2B5EF4-FFF2-40B4-BE49-F238E27FC236}">
                <a16:creationId xmlns:a16="http://schemas.microsoft.com/office/drawing/2014/main" id="{5DD91E0A-BF10-6F4E-865F-3948DCED2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294" y="1856050"/>
            <a:ext cx="1811714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Technische Anlagen und 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Einrichtungen nach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Bauordnungsrecht</a:t>
            </a:r>
          </a:p>
        </p:txBody>
      </p:sp>
      <p:sp>
        <p:nvSpPr>
          <p:cNvPr id="27" name="Text Box 31">
            <a:extLst>
              <a:ext uri="{FF2B5EF4-FFF2-40B4-BE49-F238E27FC236}">
                <a16:creationId xmlns:a16="http://schemas.microsoft.com/office/drawing/2014/main" id="{3B09D9EA-5839-E16A-642E-1D6D207E4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471" y="3584543"/>
            <a:ext cx="138050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Feuerungsanlagen</a:t>
            </a:r>
          </a:p>
        </p:txBody>
      </p:sp>
      <p:sp>
        <p:nvSpPr>
          <p:cNvPr id="28" name="Text Box 32">
            <a:extLst>
              <a:ext uri="{FF2B5EF4-FFF2-40B4-BE49-F238E27FC236}">
                <a16:creationId xmlns:a16="http://schemas.microsoft.com/office/drawing/2014/main" id="{038A714C-03C3-980B-221C-BE47A4FF5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5557" y="3165792"/>
            <a:ext cx="1154599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Eichpflichtige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Messgeräte</a:t>
            </a:r>
          </a:p>
        </p:txBody>
      </p:sp>
      <p:sp>
        <p:nvSpPr>
          <p:cNvPr id="29" name="Text Box 33">
            <a:extLst>
              <a:ext uri="{FF2B5EF4-FFF2-40B4-BE49-F238E27FC236}">
                <a16:creationId xmlns:a16="http://schemas.microsoft.com/office/drawing/2014/main" id="{42CED459-940D-DAD4-D16B-E63DB6989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2965" y="4606140"/>
            <a:ext cx="14241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usw. ….</a:t>
            </a:r>
          </a:p>
        </p:txBody>
      </p:sp>
      <p:pic>
        <p:nvPicPr>
          <p:cNvPr id="30" name="Picture 8">
            <a:extLst>
              <a:ext uri="{FF2B5EF4-FFF2-40B4-BE49-F238E27FC236}">
                <a16:creationId xmlns:a16="http://schemas.microsoft.com/office/drawing/2014/main" id="{8CC9BF9E-A747-B7D7-D1C7-092D29BDC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97"/>
          <a:stretch/>
        </p:blipFill>
        <p:spPr bwMode="auto">
          <a:xfrm>
            <a:off x="1762269" y="2483828"/>
            <a:ext cx="5204932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 Box 24">
            <a:extLst>
              <a:ext uri="{FF2B5EF4-FFF2-40B4-BE49-F238E27FC236}">
                <a16:creationId xmlns:a16="http://schemas.microsoft.com/office/drawing/2014/main" id="{6953DA25-FE23-5C5E-8233-335FEA5D6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0007" y="2193705"/>
            <a:ext cx="188277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VDMA-Regelwerk</a:t>
            </a:r>
          </a:p>
        </p:txBody>
      </p:sp>
      <p:sp>
        <p:nvSpPr>
          <p:cNvPr id="2" name="Titel 4">
            <a:extLst>
              <a:ext uri="{FF2B5EF4-FFF2-40B4-BE49-F238E27FC236}">
                <a16:creationId xmlns:a16="http://schemas.microsoft.com/office/drawing/2014/main" id="{942E57DE-F84F-AC97-7576-0D7DCFEF06B2}"/>
              </a:ext>
            </a:extLst>
          </p:cNvPr>
          <p:cNvSpPr txBox="1">
            <a:spLocks/>
          </p:cNvSpPr>
          <p:nvPr/>
        </p:nvSpPr>
        <p:spPr>
          <a:xfrm>
            <a:off x="359225" y="726024"/>
            <a:ext cx="9110863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 baseline="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z="2000" kern="0" dirty="0"/>
              <a:t>Das Problem – Teil 1.</a:t>
            </a:r>
            <a:br>
              <a:rPr lang="de-DE" altLang="de-DE" sz="2000" kern="0" dirty="0"/>
            </a:br>
            <a:endParaRPr lang="de-DE" sz="2000" kern="0" dirty="0"/>
          </a:p>
        </p:txBody>
      </p:sp>
    </p:spTree>
    <p:extLst>
      <p:ext uri="{BB962C8B-B14F-4D97-AF65-F5344CB8AC3E}">
        <p14:creationId xmlns:p14="http://schemas.microsoft.com/office/powerpoint/2010/main" val="88543638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8000"/>
                            </p:stCondLst>
                            <p:childTnLst>
                              <p:par>
                                <p:cTn id="9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2000"/>
                            </p:stCondLst>
                            <p:childTnLst>
                              <p:par>
                                <p:cTn id="1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D649E-C062-53E8-DEBE-82A6B06BE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1">
            <a:extLst>
              <a:ext uri="{FF2B5EF4-FFF2-40B4-BE49-F238E27FC236}">
                <a16:creationId xmlns:a16="http://schemas.microsoft.com/office/drawing/2014/main" id="{D11DDEC0-656A-B103-4B31-033F71E8F40D}"/>
              </a:ext>
            </a:extLst>
          </p:cNvPr>
          <p:cNvSpPr txBox="1">
            <a:spLocks/>
          </p:cNvSpPr>
          <p:nvPr/>
        </p:nvSpPr>
        <p:spPr>
          <a:xfrm>
            <a:off x="6584823" y="4812030"/>
            <a:ext cx="2103485" cy="169277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de-DE" sz="11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de-DE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4" descr="http://www.visuell-hoch3.de/produkt-visualisierung-3D-001g.jpg">
            <a:extLst>
              <a:ext uri="{FF2B5EF4-FFF2-40B4-BE49-F238E27FC236}">
                <a16:creationId xmlns:a16="http://schemas.microsoft.com/office/drawing/2014/main" id="{0245A9F9-8B21-09DB-1C1B-2840130FA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37" y="1145124"/>
            <a:ext cx="7916943" cy="395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 descr="http://www.wandtattoos.org/images/wandtattoo-baum.jpg">
            <a:extLst>
              <a:ext uri="{FF2B5EF4-FFF2-40B4-BE49-F238E27FC236}">
                <a16:creationId xmlns:a16="http://schemas.microsoft.com/office/drawing/2014/main" id="{B807D878-A178-A3BF-FAF8-1E7CB9C2C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991" y="3935541"/>
            <a:ext cx="1439863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FABD2DB-01B9-7F4F-6BDA-3F5538D62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3389" y="4708211"/>
            <a:ext cx="2214068" cy="276999"/>
          </a:xfrm>
          <a:prstGeom prst="rect">
            <a:avLst/>
          </a:prstGeom>
          <a:solidFill>
            <a:srgbClr val="BFD02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Betreiberpflichten für Bäume?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5DA197D-B0B7-DFC5-C514-F440514DF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9596" y="3770392"/>
            <a:ext cx="2222083" cy="276999"/>
          </a:xfrm>
          <a:prstGeom prst="rect">
            <a:avLst/>
          </a:prstGeom>
          <a:solidFill>
            <a:srgbClr val="BFD02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Betreiberpflichten für Dächer?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15167CE-D672-6E63-3A77-6D5BB19DD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751" y="2356266"/>
            <a:ext cx="2282548" cy="276999"/>
          </a:xfrm>
          <a:prstGeom prst="rect">
            <a:avLst/>
          </a:prstGeom>
          <a:solidFill>
            <a:srgbClr val="BFD02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Betreiberpflichten für Aufzüge?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0EE7710-B5F7-E16E-CBC1-B29EA5C8D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91" y="2129949"/>
            <a:ext cx="3645550" cy="276999"/>
          </a:xfrm>
          <a:prstGeom prst="rect">
            <a:avLst/>
          </a:prstGeom>
          <a:solidFill>
            <a:srgbClr val="BFD02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Betreiberpflichten für Rauch- und Wärmeabzügen?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1103E7F-2E5E-B52C-FED4-257C424E6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865" y="4179514"/>
            <a:ext cx="2988767" cy="276999"/>
          </a:xfrm>
          <a:prstGeom prst="rect">
            <a:avLst/>
          </a:prstGeom>
          <a:solidFill>
            <a:srgbClr val="BFD02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Betreiberpflichten für Türen und Fenster?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6CACC34-9CCD-2639-D9B9-1DB4C3370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267" y="3121574"/>
            <a:ext cx="2358338" cy="276999"/>
          </a:xfrm>
          <a:prstGeom prst="rect">
            <a:avLst/>
          </a:prstGeom>
          <a:solidFill>
            <a:srgbClr val="BFD02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/>
              <a:t>Betreiberpflichten für Gebäude?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8985A54-159B-A5B6-FD2A-550DC759A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797" y="3143414"/>
            <a:ext cx="2658100" cy="276999"/>
          </a:xfrm>
          <a:prstGeom prst="rect">
            <a:avLst/>
          </a:prstGeom>
          <a:solidFill>
            <a:srgbClr val="BFD02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/>
              <a:t>Betreiberpflichten für Stetigförderer?</a:t>
            </a:r>
          </a:p>
        </p:txBody>
      </p:sp>
      <p:sp>
        <p:nvSpPr>
          <p:cNvPr id="21" name="Titel 4">
            <a:extLst>
              <a:ext uri="{FF2B5EF4-FFF2-40B4-BE49-F238E27FC236}">
                <a16:creationId xmlns:a16="http://schemas.microsoft.com/office/drawing/2014/main" id="{0EBA8014-1032-58D4-CDA0-1B93F6ED0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75" y="681574"/>
            <a:ext cx="9110863" cy="360000"/>
          </a:xfrm>
        </p:spPr>
        <p:txBody>
          <a:bodyPr/>
          <a:lstStyle/>
          <a:p>
            <a:r>
              <a:rPr lang="de-DE" sz="2000" dirty="0"/>
              <a:t>Das Problem – Teil 2</a:t>
            </a:r>
          </a:p>
        </p:txBody>
      </p:sp>
      <p:sp>
        <p:nvSpPr>
          <p:cNvPr id="22" name="Inhaltsplatzhalter 6">
            <a:extLst>
              <a:ext uri="{FF2B5EF4-FFF2-40B4-BE49-F238E27FC236}">
                <a16:creationId xmlns:a16="http://schemas.microsoft.com/office/drawing/2014/main" id="{399B11AA-3031-3DE7-7705-AE5F3E96E5CF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Unzählige Gesetze, Vorschriften, Regeln ….</a:t>
            </a:r>
          </a:p>
          <a:p>
            <a:endParaRPr lang="de-DE" sz="1400" spc="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5A296D0-573F-1598-4B42-347D9DF2C7E1}"/>
              </a:ext>
            </a:extLst>
          </p:cNvPr>
          <p:cNvSpPr txBox="1"/>
          <p:nvPr/>
        </p:nvSpPr>
        <p:spPr>
          <a:xfrm>
            <a:off x="223214" y="1045309"/>
            <a:ext cx="8539785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60" b="1" dirty="0">
                <a:solidFill>
                  <a:srgbClr val="1A1A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Zuordnung von Regelwerken zu konkreten Anlagen / Arbeitsmitteln / Maschinen / Gebäudeeinrichtungen ist in der Praxis oft schwierig.</a:t>
            </a:r>
            <a:br>
              <a:rPr lang="de-DE" altLang="de-DE" sz="2000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870578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A6E6-647C-C7B7-58C5-E5E7ADBB6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4">
            <a:extLst>
              <a:ext uri="{FF2B5EF4-FFF2-40B4-BE49-F238E27FC236}">
                <a16:creationId xmlns:a16="http://schemas.microsoft.com/office/drawing/2014/main" id="{C4948433-3D41-DFE3-4A14-6E802D553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75" y="765238"/>
            <a:ext cx="9110863" cy="360000"/>
          </a:xfrm>
        </p:spPr>
        <p:txBody>
          <a:bodyPr/>
          <a:lstStyle/>
          <a:p>
            <a:r>
              <a:rPr lang="de-DE" sz="2000" dirty="0"/>
              <a:t>Das Problem – Teil 3</a:t>
            </a:r>
            <a:br>
              <a:rPr lang="de-DE" altLang="de-DE" sz="2000" dirty="0"/>
            </a:br>
            <a:endParaRPr lang="de-DE" sz="2000" dirty="0"/>
          </a:p>
        </p:txBody>
      </p:sp>
      <p:sp>
        <p:nvSpPr>
          <p:cNvPr id="22" name="Inhaltsplatzhalter 6">
            <a:extLst>
              <a:ext uri="{FF2B5EF4-FFF2-40B4-BE49-F238E27FC236}">
                <a16:creationId xmlns:a16="http://schemas.microsoft.com/office/drawing/2014/main" id="{15AD61B7-3E23-D447-DD29-1CA06722ED0E}"/>
              </a:ext>
            </a:extLst>
          </p:cNvPr>
          <p:cNvSpPr txBox="1">
            <a:spLocks/>
          </p:cNvSpPr>
          <p:nvPr/>
        </p:nvSpPr>
        <p:spPr>
          <a:xfrm>
            <a:off x="241560" y="28800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Unzählige Gesetze, Vorschriften Regeln ….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8A5233-B68D-DBE6-7B9A-12E0EF7D0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75" y="1600200"/>
            <a:ext cx="4333080" cy="3079376"/>
          </a:xfrm>
          <a:prstGeom prst="rect">
            <a:avLst/>
          </a:prstGeom>
        </p:spPr>
      </p:pic>
      <p:sp>
        <p:nvSpPr>
          <p:cNvPr id="7" name="Text Box 10">
            <a:extLst>
              <a:ext uri="{FF2B5EF4-FFF2-40B4-BE49-F238E27FC236}">
                <a16:creationId xmlns:a16="http://schemas.microsoft.com/office/drawing/2014/main" id="{E28005FD-480A-E2B6-7C60-9DCBCA983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1385034"/>
            <a:ext cx="181331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ASR A1.7 Türen und Tore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5CBBACCD-746E-1152-3A92-C393EDEC7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1618773"/>
            <a:ext cx="212910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DGUV 208-022 Türen und Tore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B712690E-58B1-6063-E5EF-3FBABD97D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1852512"/>
            <a:ext cx="286969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DIBt-Zulassungsbescheid Brandschutztür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A1E0DF8B-CBDE-54C4-1E20-119355F07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2086251"/>
            <a:ext cx="284725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DIBt-Zulassungsbescheid Feststellanlage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EB13DC56-1A97-CC34-3830-0E51AB6FF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2553729"/>
            <a:ext cx="271741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DIBt-RF Richtlinien für Feststellanlagen</a:t>
            </a: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42255DCC-DF7E-2D70-568C-E0DA58177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2787468"/>
            <a:ext cx="42226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DIN 14667 Instandhaltung von elektrisch gesteuerten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Feststellanlagen für Feuerschutz- und Rauchschutzabschlüsse</a:t>
            </a: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02B089FD-2981-378D-52AB-352423DED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3182789"/>
            <a:ext cx="3430747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TAnlVO</a:t>
            </a: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Verordnung über technische Anlagen und 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Einrichtungen nach Bauordnungsrecht</a:t>
            </a: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D6B3FDF8-FB5E-EC84-4E5E-997FE6504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3811849"/>
            <a:ext cx="249780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ArbStättV Arbeitsstättenverordnung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C564960-6DAC-9E15-2AA8-4003064E8F55}"/>
              </a:ext>
            </a:extLst>
          </p:cNvPr>
          <p:cNvSpPr txBox="1"/>
          <p:nvPr/>
        </p:nvSpPr>
        <p:spPr>
          <a:xfrm>
            <a:off x="4850760" y="2319990"/>
            <a:ext cx="470647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>
              <a:spcBef>
                <a:spcPct val="0"/>
              </a:spcBef>
              <a:buFontTx/>
              <a:buNone/>
              <a:defRPr sz="1050" b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charset="0"/>
                <a:cs typeface="Arial" charset="0"/>
              </a:defRPr>
            </a:lvl9pPr>
          </a:lstStyle>
          <a:p>
            <a:r>
              <a:rPr lang="de-DE" dirty="0"/>
              <a:t>DGUV 208-010 Verschlüsse für Türen von Notausgängen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7E2A05F2-3B24-B961-7218-CEFCAC83052A}"/>
              </a:ext>
            </a:extLst>
          </p:cNvPr>
          <p:cNvSpPr txBox="1"/>
          <p:nvPr/>
        </p:nvSpPr>
        <p:spPr>
          <a:xfrm>
            <a:off x="4850760" y="4045588"/>
            <a:ext cx="404336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DGUV 208-026 Sicherheit von kraftbetätigten Karusselltüren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53E04DE-6934-7E7F-8BE0-821DE60C8013}"/>
              </a:ext>
            </a:extLst>
          </p:cNvPr>
          <p:cNvSpPr txBox="1"/>
          <p:nvPr/>
        </p:nvSpPr>
        <p:spPr>
          <a:xfrm>
            <a:off x="4850760" y="3578110"/>
            <a:ext cx="479723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SPrüfV</a:t>
            </a:r>
            <a: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Sicherheitsanlagen-Prüfverordnung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7A98A42E-DE11-DE91-66F9-B2EF1229E822}"/>
              </a:ext>
            </a:extLst>
          </p:cNvPr>
          <p:cNvSpPr txBox="1"/>
          <p:nvPr/>
        </p:nvSpPr>
        <p:spPr>
          <a:xfrm>
            <a:off x="4850760" y="4746806"/>
            <a:ext cx="479723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Herstellervorgaben</a:t>
            </a: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D4AD33C5-5475-18C9-5B72-E86D2D7EE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4279327"/>
            <a:ext cx="255711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DGUV 208-014 Glastüren, Glaswände</a:t>
            </a:r>
          </a:p>
        </p:txBody>
      </p:sp>
      <p:sp>
        <p:nvSpPr>
          <p:cNvPr id="34" name="Text Box 10">
            <a:extLst>
              <a:ext uri="{FF2B5EF4-FFF2-40B4-BE49-F238E27FC236}">
                <a16:creationId xmlns:a16="http://schemas.microsoft.com/office/drawing/2014/main" id="{CC7EC13B-EBF3-2751-129A-3C615A201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60" y="4513066"/>
            <a:ext cx="291458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MPA-Zulassungsbescheid Rauchschutztür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AC7250B-12DA-2E1C-067C-DCE1FEE3F4DA}"/>
              </a:ext>
            </a:extLst>
          </p:cNvPr>
          <p:cNvSpPr txBox="1"/>
          <p:nvPr/>
        </p:nvSpPr>
        <p:spPr>
          <a:xfrm>
            <a:off x="241560" y="962393"/>
            <a:ext cx="875004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60" b="1" dirty="0">
                <a:solidFill>
                  <a:srgbClr val="1A1A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Ableitung von konkreten Vorgaben und Maßnahmen für die Umsetzung aus den einschlägigen Regelwerken.</a:t>
            </a:r>
          </a:p>
        </p:txBody>
      </p:sp>
    </p:spTree>
    <p:extLst>
      <p:ext uri="{BB962C8B-B14F-4D97-AF65-F5344CB8AC3E}">
        <p14:creationId xmlns:p14="http://schemas.microsoft.com/office/powerpoint/2010/main" val="1385142014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9" grpId="0"/>
      <p:bldP spid="23" grpId="0"/>
      <p:bldP spid="24" grpId="0"/>
      <p:bldP spid="26" grpId="0"/>
      <p:bldP spid="28" grpId="0"/>
      <p:bldP spid="30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>
            <a:extLst>
              <a:ext uri="{FF2B5EF4-FFF2-40B4-BE49-F238E27FC236}">
                <a16:creationId xmlns:a16="http://schemas.microsoft.com/office/drawing/2014/main" id="{2E5B9CA0-B9BA-FDA7-52C0-C1FA0EC90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606" y="1329719"/>
            <a:ext cx="113961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Verkehrswege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AE1E8FF0-2243-BD27-F42C-A2337A59A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361" y="3689566"/>
            <a:ext cx="175331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Trinkwassererwärmer</a:t>
            </a:r>
            <a:endParaRPr lang="de-DE" altLang="de-DE" sz="105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4E1886B1-0AAD-FBF7-CDBA-3B76987EA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4722" y="3673311"/>
            <a:ext cx="231173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Fehlerstrom-, Differenzstrom </a:t>
            </a:r>
            <a:b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und Fehlerspannungs-Schutzschalter</a:t>
            </a:r>
            <a:b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 nichtstationären Anlagen</a:t>
            </a:r>
            <a:endParaRPr lang="de-DE" altLang="de-DE" sz="105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8F8A8F79-3334-3058-0410-68B1273A8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490" y="1314049"/>
            <a:ext cx="1434342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Sand- und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Schlammfänge</a:t>
            </a: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5C80DFE2-C135-F23F-011C-FD2532116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5578" y="4377950"/>
            <a:ext cx="1355072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Steigleitungen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nass / trocken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8C2DFD3A-508E-4C06-4FCB-D861FF46D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3249" y="1863293"/>
            <a:ext cx="1835362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Anlagen zur Versicherung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von Niederschlagswasser</a:t>
            </a: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D5204F56-FD77-0FE1-B40E-C5307958D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513" y="2476755"/>
            <a:ext cx="172658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Rückflussverhinderer</a:t>
            </a: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DDD270EF-D80F-765F-ADB4-B44221B2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7038" y="2994797"/>
            <a:ext cx="176921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Beleuchtung von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Außenanlagen</a:t>
            </a: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4588CF6C-8859-3622-1E00-9433C81C1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906" y="1302031"/>
            <a:ext cx="2529308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Steiggänge für Behälter und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umschlossene Räume</a:t>
            </a:r>
          </a:p>
        </p:txBody>
      </p:sp>
      <p:sp>
        <p:nvSpPr>
          <p:cNvPr id="14" name="Text Box 19">
            <a:extLst>
              <a:ext uri="{FF2B5EF4-FFF2-40B4-BE49-F238E27FC236}">
                <a16:creationId xmlns:a16="http://schemas.microsoft.com/office/drawing/2014/main" id="{C8B844CA-D30A-60BF-5CE0-4E783620A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066" y="2071042"/>
            <a:ext cx="1726589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Ölheizung mit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schwefelarmen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Heizöl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FE40D337-CE52-A4AE-BC53-80C906E28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609" y="3291184"/>
            <a:ext cx="1553337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Abscheideranlagen</a:t>
            </a: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für Fette</a:t>
            </a: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7A1B4693-23C4-DAB1-B33D-0623B3391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887" y="4646339"/>
            <a:ext cx="160986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Fernwärmeanlagen</a:t>
            </a:r>
          </a:p>
        </p:txBody>
      </p:sp>
      <p:sp>
        <p:nvSpPr>
          <p:cNvPr id="17" name="Text Box 22">
            <a:extLst>
              <a:ext uri="{FF2B5EF4-FFF2-40B4-BE49-F238E27FC236}">
                <a16:creationId xmlns:a16="http://schemas.microsoft.com/office/drawing/2014/main" id="{F8408EC2-A040-956D-1C44-8BA5E4149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773" y="1854697"/>
            <a:ext cx="120234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Steigleitern</a:t>
            </a:r>
          </a:p>
        </p:txBody>
      </p:sp>
      <p:sp>
        <p:nvSpPr>
          <p:cNvPr id="18" name="Text Box 24">
            <a:extLst>
              <a:ext uri="{FF2B5EF4-FFF2-40B4-BE49-F238E27FC236}">
                <a16:creationId xmlns:a16="http://schemas.microsoft.com/office/drawing/2014/main" id="{F1EE535E-6DFF-59C0-0B39-FD1105588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43" y="1581722"/>
            <a:ext cx="1359517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Gefahrenmelde-</a:t>
            </a:r>
            <a:br>
              <a:rPr lang="de-DE" altLang="de-DE" sz="105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anlage</a:t>
            </a:r>
            <a:endParaRPr lang="de-DE" altLang="de-DE" sz="105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25">
            <a:extLst>
              <a:ext uri="{FF2B5EF4-FFF2-40B4-BE49-F238E27FC236}">
                <a16:creationId xmlns:a16="http://schemas.microsoft.com/office/drawing/2014/main" id="{F65620BD-060C-9974-49A7-C9DC6225B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2864" y="1255704"/>
            <a:ext cx="146646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Photovoltaikanlage</a:t>
            </a:r>
          </a:p>
        </p:txBody>
      </p:sp>
      <p:sp>
        <p:nvSpPr>
          <p:cNvPr id="20" name="Text Box 26">
            <a:extLst>
              <a:ext uri="{FF2B5EF4-FFF2-40B4-BE49-F238E27FC236}">
                <a16:creationId xmlns:a16="http://schemas.microsoft.com/office/drawing/2014/main" id="{CD2E4F6D-BC77-8513-B169-D3A46ABF3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31" y="3951449"/>
            <a:ext cx="1488851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Filter, rückspülbar</a:t>
            </a:r>
            <a:b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bzw. nicht rückspülbar</a:t>
            </a:r>
          </a:p>
        </p:txBody>
      </p:sp>
      <p:sp>
        <p:nvSpPr>
          <p:cNvPr id="21" name="Text Box 27">
            <a:extLst>
              <a:ext uri="{FF2B5EF4-FFF2-40B4-BE49-F238E27FC236}">
                <a16:creationId xmlns:a16="http://schemas.microsoft.com/office/drawing/2014/main" id="{63D657AF-E6B6-8604-9104-A04061124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88" y="1219736"/>
            <a:ext cx="1331865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Erdgasanlage</a:t>
            </a:r>
          </a:p>
        </p:txBody>
      </p:sp>
      <p:sp>
        <p:nvSpPr>
          <p:cNvPr id="22" name="Text Box 28">
            <a:extLst>
              <a:ext uri="{FF2B5EF4-FFF2-40B4-BE49-F238E27FC236}">
                <a16:creationId xmlns:a16="http://schemas.microsoft.com/office/drawing/2014/main" id="{1A7945A1-E7AA-8DB8-EE76-EF754FC10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753" y="4687090"/>
            <a:ext cx="121548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Auffangwannen</a:t>
            </a:r>
          </a:p>
        </p:txBody>
      </p:sp>
      <p:sp>
        <p:nvSpPr>
          <p:cNvPr id="23" name="Text Box 29">
            <a:extLst>
              <a:ext uri="{FF2B5EF4-FFF2-40B4-BE49-F238E27FC236}">
                <a16:creationId xmlns:a16="http://schemas.microsoft.com/office/drawing/2014/main" id="{CCD56713-93F0-DD59-58E3-46BD7C81F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9853" y="1652275"/>
            <a:ext cx="148288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Öltank &lt; 10.000 l</a:t>
            </a:r>
          </a:p>
        </p:txBody>
      </p:sp>
      <p:sp>
        <p:nvSpPr>
          <p:cNvPr id="24" name="Text Box 30">
            <a:extLst>
              <a:ext uri="{FF2B5EF4-FFF2-40B4-BE49-F238E27FC236}">
                <a16:creationId xmlns:a16="http://schemas.microsoft.com/office/drawing/2014/main" id="{AFF42FA3-A0D7-E7DE-AEB0-951A3820E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34" y="2685623"/>
            <a:ext cx="164400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Blitzschutzanlage</a:t>
            </a:r>
            <a:br>
              <a:rPr lang="de-DE" altLang="de-DE" sz="105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Schutzklasse I, II, III, IV</a:t>
            </a:r>
          </a:p>
        </p:txBody>
      </p:sp>
      <p:sp>
        <p:nvSpPr>
          <p:cNvPr id="25" name="Text Box 31">
            <a:extLst>
              <a:ext uri="{FF2B5EF4-FFF2-40B4-BE49-F238E27FC236}">
                <a16:creationId xmlns:a16="http://schemas.microsoft.com/office/drawing/2014/main" id="{9C440452-9B40-CFE0-7438-403E1F526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760" y="4361517"/>
            <a:ext cx="1488851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Feuerungsanlagen</a:t>
            </a:r>
          </a:p>
        </p:txBody>
      </p:sp>
      <p:sp>
        <p:nvSpPr>
          <p:cNvPr id="26" name="Text Box 32">
            <a:extLst>
              <a:ext uri="{FF2B5EF4-FFF2-40B4-BE49-F238E27FC236}">
                <a16:creationId xmlns:a16="http://schemas.microsoft.com/office/drawing/2014/main" id="{06987934-9DF1-CC3F-B64A-4F519F940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4035" y="3398369"/>
            <a:ext cx="176921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Abwasserhebeanlagen und Tauchpumpen</a:t>
            </a:r>
          </a:p>
        </p:txBody>
      </p:sp>
      <p:sp>
        <p:nvSpPr>
          <p:cNvPr id="27" name="Text Box 25">
            <a:extLst>
              <a:ext uri="{FF2B5EF4-FFF2-40B4-BE49-F238E27FC236}">
                <a16:creationId xmlns:a16="http://schemas.microsoft.com/office/drawing/2014/main" id="{45A41565-AA74-720A-0A71-D33CB80CF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8000" y="4158771"/>
            <a:ext cx="2169038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Sicherheitsstrom-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versorgung</a:t>
            </a:r>
            <a:endParaRPr lang="de-DE" altLang="de-DE" sz="105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18">
            <a:extLst>
              <a:ext uri="{FF2B5EF4-FFF2-40B4-BE49-F238E27FC236}">
                <a16:creationId xmlns:a16="http://schemas.microsoft.com/office/drawing/2014/main" id="{E89516F2-BE31-6653-B81A-8CC248E1A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765" y="3911778"/>
            <a:ext cx="163487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05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Netzersatzanlage</a:t>
            </a:r>
          </a:p>
        </p:txBody>
      </p:sp>
      <p:sp>
        <p:nvSpPr>
          <p:cNvPr id="29" name="Titel 4">
            <a:extLst>
              <a:ext uri="{FF2B5EF4-FFF2-40B4-BE49-F238E27FC236}">
                <a16:creationId xmlns:a16="http://schemas.microsoft.com/office/drawing/2014/main" id="{92E059B0-69A9-7B66-0DF8-886FBA37D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17" y="736815"/>
            <a:ext cx="9110863" cy="360000"/>
          </a:xfrm>
        </p:spPr>
        <p:txBody>
          <a:bodyPr/>
          <a:lstStyle/>
          <a:p>
            <a:r>
              <a:rPr lang="de-DE" sz="2000" dirty="0"/>
              <a:t>MAQSIMA </a:t>
            </a:r>
            <a:r>
              <a:rPr lang="de-DE" sz="2000" dirty="0" err="1"/>
              <a:t>myFM</a:t>
            </a:r>
            <a:r>
              <a:rPr lang="de-DE" sz="2000" dirty="0"/>
              <a:t> beginnt von der anderen Seite.</a:t>
            </a:r>
          </a:p>
        </p:txBody>
      </p:sp>
      <p:sp>
        <p:nvSpPr>
          <p:cNvPr id="30" name="Inhaltsplatzhalter 6">
            <a:extLst>
              <a:ext uri="{FF2B5EF4-FFF2-40B4-BE49-F238E27FC236}">
                <a16:creationId xmlns:a16="http://schemas.microsoft.com/office/drawing/2014/main" id="{8A554DC4-9A90-FFA8-30C6-22BC584C8072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  <a:p>
            <a:endParaRPr lang="de-DE" sz="1400" spc="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66D2E41-B193-D7F3-3C6A-08892151BC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00" y="2008080"/>
            <a:ext cx="4106459" cy="14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37637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D6DE1-13F6-ECBD-21DF-DE53E271C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9D57A15-364A-80FA-3012-5E877E9D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Der Überblick.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DA3F273-74A3-3F70-5148-5D829C36714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376AD85-D887-71A7-8FC9-CBED2935345A}"/>
              </a:ext>
            </a:extLst>
          </p:cNvPr>
          <p:cNvSpPr txBox="1">
            <a:spLocks/>
          </p:cNvSpPr>
          <p:nvPr/>
        </p:nvSpPr>
        <p:spPr>
          <a:xfrm>
            <a:off x="540570" y="-857250"/>
            <a:ext cx="7124253" cy="68579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MAQSIMA Betreiberpflicht</a:t>
            </a:r>
          </a:p>
        </p:txBody>
      </p:sp>
    </p:spTree>
    <p:extLst>
      <p:ext uri="{BB962C8B-B14F-4D97-AF65-F5344CB8AC3E}">
        <p14:creationId xmlns:p14="http://schemas.microsoft.com/office/powerpoint/2010/main" val="4039833709"/>
      </p:ext>
    </p:extLst>
  </p:cSld>
  <p:clrMapOvr>
    <a:masterClrMapping/>
  </p:clrMapOvr>
  <p:transition spd="slow" advClick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AFF160-6FE9-F357-D10A-5F276926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81" y="624857"/>
            <a:ext cx="8610873" cy="360000"/>
          </a:xfrm>
        </p:spPr>
        <p:txBody>
          <a:bodyPr/>
          <a:lstStyle/>
          <a:p>
            <a:r>
              <a:rPr lang="de-DE" dirty="0"/>
              <a:t>Einfach. Transparent. Nachvollziehbar.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BCF292A-D8F4-D2A8-5008-4EC857399C54}"/>
              </a:ext>
            </a:extLst>
          </p:cNvPr>
          <p:cNvSpPr/>
          <p:nvPr/>
        </p:nvSpPr>
        <p:spPr>
          <a:xfrm>
            <a:off x="166016" y="1624795"/>
            <a:ext cx="1817897" cy="2557237"/>
          </a:xfrm>
          <a:prstGeom prst="rect">
            <a:avLst/>
          </a:prstGeom>
          <a:solidFill>
            <a:srgbClr val="09152A">
              <a:alpha val="50000"/>
            </a:srgbClr>
          </a:solidFill>
          <a:ln>
            <a:solidFill>
              <a:srgbClr val="779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32617"/>
            <a:endParaRPr lang="de-DE" sz="1400"/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9A5756F4-EED0-D64B-86E9-74FF294EF4F0}"/>
              </a:ext>
            </a:extLst>
          </p:cNvPr>
          <p:cNvSpPr/>
          <p:nvPr/>
        </p:nvSpPr>
        <p:spPr bwMode="auto">
          <a:xfrm rot="16200000" flipH="1">
            <a:off x="360153" y="2637211"/>
            <a:ext cx="3815676" cy="539968"/>
          </a:xfrm>
          <a:prstGeom prst="trapezoid">
            <a:avLst>
              <a:gd name="adj" fmla="val 116305"/>
            </a:avLst>
          </a:prstGeom>
          <a:solidFill>
            <a:srgbClr val="09152A">
              <a:alpha val="50000"/>
            </a:srgbClr>
          </a:solidFill>
          <a:ln>
            <a:solidFill>
              <a:srgbClr val="779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89874BA-DDC4-937A-4ECB-C9D0C103A18F}"/>
              </a:ext>
            </a:extLst>
          </p:cNvPr>
          <p:cNvSpPr/>
          <p:nvPr/>
        </p:nvSpPr>
        <p:spPr bwMode="auto">
          <a:xfrm>
            <a:off x="2535458" y="999354"/>
            <a:ext cx="6310669" cy="3815679"/>
          </a:xfrm>
          <a:prstGeom prst="rect">
            <a:avLst/>
          </a:prstGeom>
          <a:solidFill>
            <a:srgbClr val="09152A">
              <a:alpha val="50000"/>
            </a:srgbClr>
          </a:solidFill>
          <a:ln>
            <a:solidFill>
              <a:srgbClr val="779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7" name="Text Box 34">
            <a:extLst>
              <a:ext uri="{FF2B5EF4-FFF2-40B4-BE49-F238E27FC236}">
                <a16:creationId xmlns:a16="http://schemas.microsoft.com/office/drawing/2014/main" id="{44C396E8-616F-0F4A-6B03-7AE02A59E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3" y="1746601"/>
            <a:ext cx="2141650" cy="6014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54000" tIns="54000" rIns="54000" bIns="54000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buClr>
                <a:srgbClr val="FF3D01"/>
              </a:buClr>
              <a:defRPr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MAQSIMA</a:t>
            </a:r>
            <a:b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Betreiberpflicht</a:t>
            </a:r>
          </a:p>
        </p:txBody>
      </p:sp>
      <p:cxnSp>
        <p:nvCxnSpPr>
          <p:cNvPr id="8" name="Gewinkelte Verbindung 73">
            <a:extLst>
              <a:ext uri="{FF2B5EF4-FFF2-40B4-BE49-F238E27FC236}">
                <a16:creationId xmlns:a16="http://schemas.microsoft.com/office/drawing/2014/main" id="{1472D12D-2B14-6FD9-F50D-C1E2514D85D8}"/>
              </a:ext>
            </a:extLst>
          </p:cNvPr>
          <p:cNvCxnSpPr>
            <a:cxnSpLocks noChangeShapeType="1"/>
            <a:endCxn id="28" idx="1"/>
          </p:cNvCxnSpPr>
          <p:nvPr/>
        </p:nvCxnSpPr>
        <p:spPr bwMode="auto">
          <a:xfrm rot="16200000" flipH="1">
            <a:off x="2680077" y="1444973"/>
            <a:ext cx="228438" cy="127562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Gewinkelte Verbindung 74">
            <a:extLst>
              <a:ext uri="{FF2B5EF4-FFF2-40B4-BE49-F238E27FC236}">
                <a16:creationId xmlns:a16="http://schemas.microsoft.com/office/drawing/2014/main" id="{CA940F8F-84D3-5618-414A-FB2CE0A65BD0}"/>
              </a:ext>
            </a:extLst>
          </p:cNvPr>
          <p:cNvCxnSpPr>
            <a:cxnSpLocks noChangeShapeType="1"/>
            <a:endCxn id="26" idx="1"/>
          </p:cNvCxnSpPr>
          <p:nvPr/>
        </p:nvCxnSpPr>
        <p:spPr bwMode="auto">
          <a:xfrm rot="16200000" flipH="1">
            <a:off x="2554853" y="1600938"/>
            <a:ext cx="478887" cy="127562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Gewinkelte Verbindung 48">
            <a:extLst>
              <a:ext uri="{FF2B5EF4-FFF2-40B4-BE49-F238E27FC236}">
                <a16:creationId xmlns:a16="http://schemas.microsoft.com/office/drawing/2014/main" id="{9763CA13-E436-1A08-8344-139F2CA45857}"/>
              </a:ext>
            </a:extLst>
          </p:cNvPr>
          <p:cNvCxnSpPr>
            <a:cxnSpLocks noChangeShapeType="1"/>
            <a:endCxn id="20" idx="1"/>
          </p:cNvCxnSpPr>
          <p:nvPr/>
        </p:nvCxnSpPr>
        <p:spPr bwMode="auto">
          <a:xfrm rot="16200000" flipH="1">
            <a:off x="2874531" y="2166991"/>
            <a:ext cx="471540" cy="127564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Gewinkelte Verbindung 74">
            <a:extLst>
              <a:ext uri="{FF2B5EF4-FFF2-40B4-BE49-F238E27FC236}">
                <a16:creationId xmlns:a16="http://schemas.microsoft.com/office/drawing/2014/main" id="{EC889728-2375-B6A6-B080-EB370A38404A}"/>
              </a:ext>
            </a:extLst>
          </p:cNvPr>
          <p:cNvCxnSpPr>
            <a:cxnSpLocks noChangeShapeType="1"/>
            <a:endCxn id="21" idx="1"/>
          </p:cNvCxnSpPr>
          <p:nvPr/>
        </p:nvCxnSpPr>
        <p:spPr bwMode="auto">
          <a:xfrm rot="16200000" flipH="1">
            <a:off x="3138720" y="3048233"/>
            <a:ext cx="580969" cy="104372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winkelte Verbindung 74">
            <a:extLst>
              <a:ext uri="{FF2B5EF4-FFF2-40B4-BE49-F238E27FC236}">
                <a16:creationId xmlns:a16="http://schemas.microsoft.com/office/drawing/2014/main" id="{3073255B-77D8-280C-8E8A-77B18415CB29}"/>
              </a:ext>
            </a:extLst>
          </p:cNvPr>
          <p:cNvCxnSpPr>
            <a:cxnSpLocks noChangeShapeType="1"/>
            <a:endCxn id="22" idx="1"/>
          </p:cNvCxnSpPr>
          <p:nvPr/>
        </p:nvCxnSpPr>
        <p:spPr bwMode="auto">
          <a:xfrm rot="16200000" flipH="1">
            <a:off x="1805679" y="2946861"/>
            <a:ext cx="2609241" cy="127566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Gewinkelte Verbindung 87">
            <a:extLst>
              <a:ext uri="{FF2B5EF4-FFF2-40B4-BE49-F238E27FC236}">
                <a16:creationId xmlns:a16="http://schemas.microsoft.com/office/drawing/2014/main" id="{CEC0699D-335B-0AC3-AE83-74629CCB3BFE}"/>
              </a:ext>
            </a:extLst>
          </p:cNvPr>
          <p:cNvCxnSpPr>
            <a:cxnSpLocks noChangeShapeType="1"/>
            <a:endCxn id="23" idx="1"/>
          </p:cNvCxnSpPr>
          <p:nvPr/>
        </p:nvCxnSpPr>
        <p:spPr bwMode="auto">
          <a:xfrm rot="16200000" flipH="1">
            <a:off x="3287053" y="2834587"/>
            <a:ext cx="284303" cy="104368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Gewinkelte Verbindung 87">
            <a:extLst>
              <a:ext uri="{FF2B5EF4-FFF2-40B4-BE49-F238E27FC236}">
                <a16:creationId xmlns:a16="http://schemas.microsoft.com/office/drawing/2014/main" id="{2937E045-2A64-7234-77CD-D004F2C77FF8}"/>
              </a:ext>
            </a:extLst>
          </p:cNvPr>
          <p:cNvCxnSpPr>
            <a:cxnSpLocks noChangeShapeType="1"/>
            <a:endCxn id="25" idx="1"/>
          </p:cNvCxnSpPr>
          <p:nvPr/>
        </p:nvCxnSpPr>
        <p:spPr bwMode="auto">
          <a:xfrm rot="16200000" flipH="1">
            <a:off x="3193468" y="3464963"/>
            <a:ext cx="471474" cy="104370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Gewinkelte Verbindung 87">
            <a:extLst>
              <a:ext uri="{FF2B5EF4-FFF2-40B4-BE49-F238E27FC236}">
                <a16:creationId xmlns:a16="http://schemas.microsoft.com/office/drawing/2014/main" id="{7C9E91A9-EE0E-1BD7-13A2-B53EB73479B1}"/>
              </a:ext>
            </a:extLst>
          </p:cNvPr>
          <p:cNvCxnSpPr>
            <a:cxnSpLocks noChangeShapeType="1"/>
            <a:endCxn id="27" idx="1"/>
          </p:cNvCxnSpPr>
          <p:nvPr/>
        </p:nvCxnSpPr>
        <p:spPr bwMode="auto">
          <a:xfrm rot="16200000" flipH="1">
            <a:off x="3187195" y="3739879"/>
            <a:ext cx="484021" cy="104370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Gewinkelte Verbindung 74">
            <a:extLst>
              <a:ext uri="{FF2B5EF4-FFF2-40B4-BE49-F238E27FC236}">
                <a16:creationId xmlns:a16="http://schemas.microsoft.com/office/drawing/2014/main" id="{25A4029F-5B17-4AFD-B945-C51852D77295}"/>
              </a:ext>
            </a:extLst>
          </p:cNvPr>
          <p:cNvCxnSpPr>
            <a:cxnSpLocks noChangeShapeType="1"/>
            <a:endCxn id="29" idx="1"/>
          </p:cNvCxnSpPr>
          <p:nvPr/>
        </p:nvCxnSpPr>
        <p:spPr bwMode="auto">
          <a:xfrm rot="16200000" flipH="1">
            <a:off x="1083385" y="2829013"/>
            <a:ext cx="3413122" cy="121764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Gewinkelte Verbindung 74">
            <a:extLst>
              <a:ext uri="{FF2B5EF4-FFF2-40B4-BE49-F238E27FC236}">
                <a16:creationId xmlns:a16="http://schemas.microsoft.com/office/drawing/2014/main" id="{D72B7E5A-3ED0-CCA0-C7B2-4FFAF7A6944B}"/>
              </a:ext>
            </a:extLst>
          </p:cNvPr>
          <p:cNvCxnSpPr>
            <a:cxnSpLocks noChangeShapeType="1"/>
            <a:endCxn id="30" idx="1"/>
          </p:cNvCxnSpPr>
          <p:nvPr/>
        </p:nvCxnSpPr>
        <p:spPr bwMode="auto">
          <a:xfrm rot="16200000" flipH="1">
            <a:off x="3011745" y="2023015"/>
            <a:ext cx="197112" cy="127564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feld 75">
            <a:extLst>
              <a:ext uri="{FF2B5EF4-FFF2-40B4-BE49-F238E27FC236}">
                <a16:creationId xmlns:a16="http://schemas.microsoft.com/office/drawing/2014/main" id="{70EDD7C8-ED1E-394B-5347-351E21E1D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083" y="2339585"/>
            <a:ext cx="5311359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dirty="0">
                <a:solidFill>
                  <a:schemeClr val="bg1"/>
                </a:solidFill>
              </a:rPr>
              <a:t>Qualifikation: Blitzschutz-Fachkraft</a:t>
            </a:r>
          </a:p>
        </p:txBody>
      </p:sp>
      <p:sp>
        <p:nvSpPr>
          <p:cNvPr id="21" name="Textfeld 77">
            <a:extLst>
              <a:ext uri="{FF2B5EF4-FFF2-40B4-BE49-F238E27FC236}">
                <a16:creationId xmlns:a16="http://schemas.microsoft.com/office/drawing/2014/main" id="{B4DCB6C8-1675-A7CF-65CF-E04FF73B2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1390" y="3183155"/>
            <a:ext cx="4860000" cy="415498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dirty="0">
                <a:solidFill>
                  <a:schemeClr val="bg1"/>
                </a:solidFill>
              </a:rPr>
              <a:t>Prüfen, ob sich das Gesamtsystem des äußeren und inneren Blitzschutzes in einem ordnungsgemäßen Zustand befindet</a:t>
            </a:r>
          </a:p>
        </p:txBody>
      </p:sp>
      <p:sp>
        <p:nvSpPr>
          <p:cNvPr id="22" name="Textfeld 78">
            <a:extLst>
              <a:ext uri="{FF2B5EF4-FFF2-40B4-BE49-F238E27FC236}">
                <a16:creationId xmlns:a16="http://schemas.microsoft.com/office/drawing/2014/main" id="{54AA93CC-6AA7-47F5-936D-8AB7C2DBA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082" y="4188307"/>
            <a:ext cx="5310000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>
                <a:solidFill>
                  <a:schemeClr val="bg1"/>
                </a:solidFill>
              </a:rPr>
              <a:t>Rechtsnorm: VDE 0185-305-3-3</a:t>
            </a:r>
          </a:p>
        </p:txBody>
      </p:sp>
      <p:sp>
        <p:nvSpPr>
          <p:cNvPr id="23" name="Textfeld 86">
            <a:extLst>
              <a:ext uri="{FF2B5EF4-FFF2-40B4-BE49-F238E27FC236}">
                <a16:creationId xmlns:a16="http://schemas.microsoft.com/office/drawing/2014/main" id="{5470F907-56E8-AFED-26E3-91286DDEB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1388" y="2901965"/>
            <a:ext cx="4860000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dirty="0">
                <a:solidFill>
                  <a:schemeClr val="bg1"/>
                </a:solidFill>
              </a:rPr>
              <a:t>Prüfen, ob das Gesamtsystem mit den technischen Unterlagen übereinstimmt</a:t>
            </a:r>
          </a:p>
        </p:txBody>
      </p:sp>
      <p:sp>
        <p:nvSpPr>
          <p:cNvPr id="24" name="Textfeld 76">
            <a:extLst>
              <a:ext uri="{FF2B5EF4-FFF2-40B4-BE49-F238E27FC236}">
                <a16:creationId xmlns:a16="http://schemas.microsoft.com/office/drawing/2014/main" id="{EB402BDB-E403-0BB8-1FD8-1F1A14CE9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083" y="2620775"/>
            <a:ext cx="5311359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>
                <a:solidFill>
                  <a:schemeClr val="bg1"/>
                </a:solidFill>
              </a:rPr>
              <a:t>Checklisten mit konkreten Prüfinhalten</a:t>
            </a:r>
          </a:p>
        </p:txBody>
      </p:sp>
      <p:sp>
        <p:nvSpPr>
          <p:cNvPr id="25" name="Textfeld 86">
            <a:extLst>
              <a:ext uri="{FF2B5EF4-FFF2-40B4-BE49-F238E27FC236}">
                <a16:creationId xmlns:a16="http://schemas.microsoft.com/office/drawing/2014/main" id="{692AA762-1D6F-2228-4FCF-80CE8C10E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1390" y="3625927"/>
            <a:ext cx="4860000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dirty="0">
                <a:solidFill>
                  <a:schemeClr val="bg1"/>
                </a:solidFill>
              </a:rPr>
              <a:t>Prüfen, ob alle sichtbaren Erdungsanschlüsse in Ordnung sind</a:t>
            </a:r>
          </a:p>
        </p:txBody>
      </p:sp>
      <p:sp>
        <p:nvSpPr>
          <p:cNvPr id="26" name="Textfeld 66">
            <a:extLst>
              <a:ext uri="{FF2B5EF4-FFF2-40B4-BE49-F238E27FC236}">
                <a16:creationId xmlns:a16="http://schemas.microsoft.com/office/drawing/2014/main" id="{CD322021-E487-F2FC-7422-3B915550D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8077" y="1777205"/>
            <a:ext cx="5832000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>
                <a:solidFill>
                  <a:schemeClr val="bg1"/>
                </a:solidFill>
              </a:rPr>
              <a:t>Wiederkehrende Sichtprüfung durchführen</a:t>
            </a:r>
          </a:p>
        </p:txBody>
      </p:sp>
      <p:sp>
        <p:nvSpPr>
          <p:cNvPr id="27" name="Textfeld 86">
            <a:extLst>
              <a:ext uri="{FF2B5EF4-FFF2-40B4-BE49-F238E27FC236}">
                <a16:creationId xmlns:a16="http://schemas.microsoft.com/office/drawing/2014/main" id="{FEF52863-E774-2DED-0289-E92F5DE9E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1390" y="3907117"/>
            <a:ext cx="4860000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>
                <a:solidFill>
                  <a:schemeClr val="bg1"/>
                </a:solidFill>
              </a:rPr>
              <a:t>…..</a:t>
            </a:r>
          </a:p>
        </p:txBody>
      </p:sp>
      <p:sp>
        <p:nvSpPr>
          <p:cNvPr id="28" name="Textfeld 73">
            <a:extLst>
              <a:ext uri="{FF2B5EF4-FFF2-40B4-BE49-F238E27FC236}">
                <a16:creationId xmlns:a16="http://schemas.microsoft.com/office/drawing/2014/main" id="{47C851F6-1C8A-11A1-0595-102AD29CE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8077" y="1496015"/>
            <a:ext cx="5832000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dirty="0">
                <a:solidFill>
                  <a:schemeClr val="bg1"/>
                </a:solidFill>
              </a:rPr>
              <a:t>Prüfung vor Inbetriebnahme durchführen</a:t>
            </a:r>
          </a:p>
        </p:txBody>
      </p:sp>
      <p:sp>
        <p:nvSpPr>
          <p:cNvPr id="29" name="Textfeld 66">
            <a:extLst>
              <a:ext uri="{FF2B5EF4-FFF2-40B4-BE49-F238E27FC236}">
                <a16:creationId xmlns:a16="http://schemas.microsoft.com/office/drawing/2014/main" id="{1E9794EB-7996-9DC6-F982-271BFB67E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828" y="4469498"/>
            <a:ext cx="5832000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>
                <a:solidFill>
                  <a:schemeClr val="bg1"/>
                </a:solidFill>
              </a:rPr>
              <a:t>Umfassende Prüfung durchführen</a:t>
            </a:r>
          </a:p>
        </p:txBody>
      </p:sp>
      <p:sp>
        <p:nvSpPr>
          <p:cNvPr id="30" name="Textfeld 74">
            <a:extLst>
              <a:ext uri="{FF2B5EF4-FFF2-40B4-BE49-F238E27FC236}">
                <a16:creationId xmlns:a16="http://schemas.microsoft.com/office/drawing/2014/main" id="{3249C507-4878-FF5C-F010-4FD93E087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083" y="2058395"/>
            <a:ext cx="5311359" cy="2539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50" dirty="0">
                <a:solidFill>
                  <a:schemeClr val="bg1"/>
                </a:solidFill>
              </a:rPr>
              <a:t>Zyklus: 2 Jahre</a:t>
            </a:r>
          </a:p>
        </p:txBody>
      </p:sp>
      <p:pic>
        <p:nvPicPr>
          <p:cNvPr id="63" name="Grafik 62">
            <a:extLst>
              <a:ext uri="{FF2B5EF4-FFF2-40B4-BE49-F238E27FC236}">
                <a16:creationId xmlns:a16="http://schemas.microsoft.com/office/drawing/2014/main" id="{9536A24B-018C-88B7-CCC3-05B5705E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86" y="2616037"/>
            <a:ext cx="1080218" cy="1063456"/>
          </a:xfrm>
          <a:prstGeom prst="rect">
            <a:avLst/>
          </a:prstGeom>
        </p:spPr>
      </p:pic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891BC7D2-46BA-8579-A903-73EA435D2220}"/>
              </a:ext>
            </a:extLst>
          </p:cNvPr>
          <p:cNvSpPr txBox="1">
            <a:spLocks/>
          </p:cNvSpPr>
          <p:nvPr/>
        </p:nvSpPr>
        <p:spPr>
          <a:xfrm>
            <a:off x="199578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</p:txBody>
      </p:sp>
      <p:sp>
        <p:nvSpPr>
          <p:cNvPr id="15" name="Textfeld 1">
            <a:extLst>
              <a:ext uri="{FF2B5EF4-FFF2-40B4-BE49-F238E27FC236}">
                <a16:creationId xmlns:a16="http://schemas.microsoft.com/office/drawing/2014/main" id="{04D6623D-E854-A2C4-4486-758A6528E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332" y="1091473"/>
            <a:ext cx="6120000" cy="369332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b="1" dirty="0">
                <a:solidFill>
                  <a:schemeClr val="bg1"/>
                </a:solidFill>
              </a:rPr>
              <a:t>Blitzschutz Schutzklasse III und IV</a:t>
            </a:r>
          </a:p>
        </p:txBody>
      </p:sp>
    </p:spTree>
    <p:extLst>
      <p:ext uri="{BB962C8B-B14F-4D97-AF65-F5344CB8AC3E}">
        <p14:creationId xmlns:p14="http://schemas.microsoft.com/office/powerpoint/2010/main" val="4121677357"/>
      </p:ext>
    </p:extLst>
  </p:cSld>
  <p:clrMapOvr>
    <a:masterClrMapping/>
  </p:clrMapOvr>
  <p:transition spd="slow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D1FD-4AD2-869A-6397-4D1DEDD2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D2B801-45FD-565D-CCC8-343C82C03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81" y="643907"/>
            <a:ext cx="8610873" cy="360000"/>
          </a:xfrm>
        </p:spPr>
        <p:txBody>
          <a:bodyPr/>
          <a:lstStyle/>
          <a:p>
            <a:r>
              <a:rPr lang="de-DE" dirty="0"/>
              <a:t>Blitzschutzsystem Schutzklasse III und IV.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DFF7FF05-BEE2-BB68-DD4E-84B87F4A435C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69943C-528D-580D-569A-ED864A94C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09" y="1064897"/>
            <a:ext cx="8707581" cy="3650680"/>
          </a:xfrm>
          <a:prstGeom prst="rect">
            <a:avLst/>
          </a:prstGeom>
        </p:spPr>
      </p:pic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38B5DB8-E9ED-5318-9FAA-437825C7F4A3}"/>
              </a:ext>
            </a:extLst>
          </p:cNvPr>
          <p:cNvGrpSpPr/>
          <p:nvPr/>
        </p:nvGrpSpPr>
        <p:grpSpPr>
          <a:xfrm>
            <a:off x="2034636" y="1754843"/>
            <a:ext cx="5589846" cy="2672099"/>
            <a:chOff x="2034636" y="1754843"/>
            <a:chExt cx="5589846" cy="2672099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4A750499-01F2-6A51-FA2E-A93510B96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4636" y="2043951"/>
              <a:ext cx="4628381" cy="2382991"/>
            </a:xfrm>
            <a:prstGeom prst="rect">
              <a:avLst/>
            </a:prstGeom>
          </p:spPr>
        </p:pic>
        <p:cxnSp>
          <p:nvCxnSpPr>
            <p:cNvPr id="9" name="Gerade Verbindung mit Pfeil 8">
              <a:extLst>
                <a:ext uri="{FF2B5EF4-FFF2-40B4-BE49-F238E27FC236}">
                  <a16:creationId xmlns:a16="http://schemas.microsoft.com/office/drawing/2014/main" id="{23CBAC0B-4E7C-7E98-011C-56B7E975E6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7729" y="1754843"/>
              <a:ext cx="1586753" cy="75975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0240352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2DB03-4036-7514-2B69-D709BF9DF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54F56-2058-2EC5-FB7A-4FF47F9E1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81" y="643907"/>
            <a:ext cx="8610873" cy="360000"/>
          </a:xfrm>
        </p:spPr>
        <p:txBody>
          <a:bodyPr/>
          <a:lstStyle/>
          <a:p>
            <a:r>
              <a:rPr lang="de-DE" dirty="0"/>
              <a:t>Blitzschutzsystem Schutzklasse III und IV.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0FBD6CD4-39E2-EA17-371C-9145421723C2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0C4BBDC-96FE-37F8-E827-2894A7585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30" y="1290918"/>
            <a:ext cx="8844440" cy="265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32941"/>
      </p:ext>
    </p:extLst>
  </p:cSld>
  <p:clrMapOvr>
    <a:masterClrMapping/>
  </p:clrMapOvr>
  <p:transition spd="slow" advClick="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90DF7-C30C-7556-92CD-607A3DE3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39524-33E6-207A-E563-02C5A6ECC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31" y="643907"/>
            <a:ext cx="8610873" cy="360000"/>
          </a:xfrm>
        </p:spPr>
        <p:txBody>
          <a:bodyPr/>
          <a:lstStyle/>
          <a:p>
            <a:r>
              <a:rPr lang="de-DE" dirty="0"/>
              <a:t>Blitzschutzsystem Schutzklasse III und IV.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D4BB6F43-D982-58B0-3FE0-622FB90E30E2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CA8483E-C7CB-142C-D554-2FF09FDA6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03" y="1102642"/>
            <a:ext cx="8780929" cy="310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93674"/>
      </p:ext>
    </p:extLst>
  </p:cSld>
  <p:clrMapOvr>
    <a:masterClrMapping/>
  </p:clrMapOvr>
  <p:transition spd="slow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B2A92-BB1B-452B-3F16-0747C01C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69A8-7FC3-5EB9-33D8-6A1ECF2C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31" y="643907"/>
            <a:ext cx="8610873" cy="360000"/>
          </a:xfrm>
        </p:spPr>
        <p:txBody>
          <a:bodyPr/>
          <a:lstStyle/>
          <a:p>
            <a:r>
              <a:rPr lang="de-DE" dirty="0"/>
              <a:t>Blitzschutzsystem Schutzklasse III und IV.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8ADACFF8-1785-7EBC-C0DE-9A740E0AB575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6C48CA8-7B12-8247-00AC-369131AE8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81" y="1163864"/>
            <a:ext cx="8741081" cy="245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32169"/>
      </p:ext>
    </p:extLst>
  </p:cSld>
  <p:clrMapOvr>
    <a:masterClrMapping/>
  </p:clrMapOvr>
  <p:transition spd="slow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74FE5-AD7F-A175-FB53-194B8311C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0D554-C13E-CE0F-C00C-BD31383F4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81" y="643907"/>
            <a:ext cx="8610873" cy="360000"/>
          </a:xfrm>
        </p:spPr>
        <p:txBody>
          <a:bodyPr/>
          <a:lstStyle/>
          <a:p>
            <a:r>
              <a:rPr lang="de-DE" dirty="0"/>
              <a:t>Blitzschutzsystem Schutzklasse III und IV.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B9FC4DA9-8D2D-E334-C55E-2CD2A39BAFAC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2C88A40-E2D8-37D0-2BE9-20FF312A7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06" y="1211435"/>
            <a:ext cx="8673353" cy="280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68150"/>
      </p:ext>
    </p:extLst>
  </p:cSld>
  <p:clrMapOvr>
    <a:masterClrMapping/>
  </p:clrMapOvr>
  <p:transition spd="slow" advClick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45DE9-0481-E44D-7159-25A9FEE6A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BFD01-9EEE-4C51-BC90-B96C83FFB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81" y="643907"/>
            <a:ext cx="8610873" cy="360000"/>
          </a:xfrm>
        </p:spPr>
        <p:txBody>
          <a:bodyPr/>
          <a:lstStyle/>
          <a:p>
            <a:r>
              <a:rPr lang="de-DE" dirty="0"/>
              <a:t>Blitzschutzsystem Schutzklasse III und IV.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3FD7335B-0E13-2E45-B7B6-6473229CC271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Die MAQSIMA Betreiberpflicht.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E4D2F28-575A-E864-886C-6BB20CB13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41" y="1035715"/>
            <a:ext cx="8610874" cy="377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88306"/>
      </p:ext>
    </p:extLst>
  </p:cSld>
  <p:clrMapOvr>
    <a:masterClrMapping/>
  </p:clrMapOvr>
  <p:transition spd="slow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F24D5-4ACE-03B4-A3CF-A74106E38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5EFF113-DE57-29C4-C697-A8301131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Der Überblick.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C466A7-5465-FB06-98A1-5CC8A2E9112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467569C-CF42-8900-F8EE-EF6827009738}"/>
              </a:ext>
            </a:extLst>
          </p:cNvPr>
          <p:cNvSpPr txBox="1">
            <a:spLocks/>
          </p:cNvSpPr>
          <p:nvPr/>
        </p:nvSpPr>
        <p:spPr>
          <a:xfrm>
            <a:off x="540570" y="-857250"/>
            <a:ext cx="7124253" cy="68579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MAQSIMA Konzept</a:t>
            </a:r>
          </a:p>
        </p:txBody>
      </p:sp>
    </p:spTree>
    <p:extLst>
      <p:ext uri="{BB962C8B-B14F-4D97-AF65-F5344CB8AC3E}">
        <p14:creationId xmlns:p14="http://schemas.microsoft.com/office/powerpoint/2010/main" val="3179590040"/>
      </p:ext>
    </p:extLst>
  </p:cSld>
  <p:clrMapOvr>
    <a:masterClrMapping/>
  </p:clrMapOvr>
  <p:transition spd="slow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CC93B-831D-DBC1-87D1-D4910C3CE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C1094-42BE-825B-3712-761ED4F64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31" y="643907"/>
            <a:ext cx="8610873" cy="360000"/>
          </a:xfrm>
        </p:spPr>
        <p:txBody>
          <a:bodyPr/>
          <a:lstStyle/>
          <a:p>
            <a:r>
              <a:rPr lang="de-DE" dirty="0"/>
              <a:t>Der Ausgangspunkt: Das MAQSIMA Referenz-Modell.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A5C305EF-8BF9-61FF-B629-914DEEC27650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541EBF6-F1DC-1929-DCA3-2117FB710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58" y="1055364"/>
            <a:ext cx="4383314" cy="390556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F97BB55-870A-C08A-E6F0-B0F36B2B0D75}"/>
              </a:ext>
            </a:extLst>
          </p:cNvPr>
          <p:cNvSpPr txBox="1"/>
          <p:nvPr/>
        </p:nvSpPr>
        <p:spPr>
          <a:xfrm>
            <a:off x="5207000" y="1136650"/>
            <a:ext cx="36460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Einheitliche Definitionen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Standardisierte Merkmale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Definierte Fachregeln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Struktur nach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DIN 276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CAFM-Connect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0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645528"/>
      </p:ext>
    </p:extLst>
  </p:cSld>
  <p:clrMapOvr>
    <a:masterClrMapping/>
  </p:clrMapOvr>
  <p:transition spd="slow" advClick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17703-3142-8DC4-310D-99A4308D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2C2D5C-2890-D4AE-0433-D655B189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81" y="643907"/>
            <a:ext cx="8610873" cy="360000"/>
          </a:xfrm>
        </p:spPr>
        <p:txBody>
          <a:bodyPr/>
          <a:lstStyle/>
          <a:p>
            <a:r>
              <a:rPr lang="de-DE" dirty="0"/>
              <a:t>Der Ausgangspunkt: Das MAQSIMA Referenz-Modell.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5B4AEBEE-64AA-C88F-5D61-8555A46E1B76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84AC1E-FA2F-7E03-43B9-CA22E0682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81" y="1003907"/>
            <a:ext cx="6357097" cy="400261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F351315-69E5-D078-0CF1-0BA67BB86584}"/>
              </a:ext>
            </a:extLst>
          </p:cNvPr>
          <p:cNvSpPr txBox="1"/>
          <p:nvPr/>
        </p:nvSpPr>
        <p:spPr>
          <a:xfrm>
            <a:off x="5207000" y="1136650"/>
            <a:ext cx="36460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Definierte Merkmale (Attribute) steuern, welche Betreiberpflichten im Detail anwendbar sind.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538579"/>
      </p:ext>
    </p:extLst>
  </p:cSld>
  <p:clrMapOvr>
    <a:masterClrMapping/>
  </p:clrMapOvr>
  <p:transition spd="slow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8F491-45DB-3559-544C-247B7146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7D5138-3AED-0C55-DC2F-C1C34EE58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Unterschiedliche Gebäude – unterschiedliche Prüfplichten.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BF3E6A42-AC08-D9EE-953C-2B5E05874105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928FB6E3-7D28-F0F7-EC7C-37F7B0837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788" y="1732790"/>
            <a:ext cx="251511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Jeder Gebäudetyp /</a:t>
            </a:r>
            <a:b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jedes Gebäude bringt eigene technische Anlagen mit – und damit unterschiedliche Prüf- und Wartungspflichten.</a:t>
            </a:r>
            <a:b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endParaRPr lang="de-DE" altLang="de-DE" sz="18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0" descr="/home/claude/buildings_v2.png">
            <a:extLst>
              <a:ext uri="{FF2B5EF4-FFF2-40B4-BE49-F238E27FC236}">
                <a16:creationId xmlns:a16="http://schemas.microsoft.com/office/drawing/2014/main" id="{89BDF51D-2F8C-66FD-7AFF-EC0ED9A5BD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237434" y="539750"/>
            <a:ext cx="8741228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18874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D527-5FB1-7DD1-42A2-9D6E1A753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52FC8-9B11-907D-D20C-5C07BEEFE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Das MAQSIMA Vorgehen.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F479B01C-1391-3462-94D5-AADF99A1A43D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5FA8A4C-E5CA-68F5-1B4E-3397B31583F7}"/>
              </a:ext>
            </a:extLst>
          </p:cNvPr>
          <p:cNvSpPr txBox="1">
            <a:spLocks/>
          </p:cNvSpPr>
          <p:nvPr/>
        </p:nvSpPr>
        <p:spPr>
          <a:xfrm>
            <a:off x="275801" y="4263407"/>
            <a:ext cx="8195846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kern="0" dirty="0"/>
              <a:t>Software, KI und menschliche Expertise.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AA68C5B-AE51-5769-B33A-477AB1C2F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01" y="1163864"/>
            <a:ext cx="4552793" cy="2866573"/>
          </a:xfrm>
          <a:prstGeom prst="rect">
            <a:avLst/>
          </a:prstGeom>
        </p:spPr>
      </p:pic>
      <p:sp>
        <p:nvSpPr>
          <p:cNvPr id="11" name="Text Box 10">
            <a:extLst>
              <a:ext uri="{FF2B5EF4-FFF2-40B4-BE49-F238E27FC236}">
                <a16:creationId xmlns:a16="http://schemas.microsoft.com/office/drawing/2014/main" id="{A80051C3-4921-0C4A-C7A5-290D32D01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988" y="1091440"/>
            <a:ext cx="251511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Vorfilter 1: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Gebäudetyp(en)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Bundesland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endParaRPr lang="de-DE" altLang="de-DE" sz="18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b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endParaRPr lang="de-DE" altLang="de-DE" sz="18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B277343A-F0D2-8F9E-BFB4-C152B68BEB23}"/>
              </a:ext>
            </a:extLst>
          </p:cNvPr>
          <p:cNvGrpSpPr/>
          <p:nvPr/>
        </p:nvGrpSpPr>
        <p:grpSpPr>
          <a:xfrm>
            <a:off x="755650" y="2761927"/>
            <a:ext cx="7080250" cy="1200473"/>
            <a:chOff x="755650" y="2761927"/>
            <a:chExt cx="7080250" cy="1200473"/>
          </a:xfrm>
        </p:grpSpPr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9D832E23-537D-C808-1534-06FF2CE544E5}"/>
                </a:ext>
              </a:extLst>
            </p:cNvPr>
            <p:cNvCxnSpPr/>
            <p:nvPr/>
          </p:nvCxnSpPr>
          <p:spPr>
            <a:xfrm>
              <a:off x="755650" y="3962400"/>
              <a:ext cx="12827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8DAFFE24-A806-4455-14C4-AB16D420B51C}"/>
                </a:ext>
              </a:extLst>
            </p:cNvPr>
            <p:cNvCxnSpPr>
              <a:cxnSpLocks/>
            </p:cNvCxnSpPr>
            <p:nvPr/>
          </p:nvCxnSpPr>
          <p:spPr>
            <a:xfrm>
              <a:off x="952500" y="3251200"/>
              <a:ext cx="125095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Textfeld 1">
              <a:extLst>
                <a:ext uri="{FF2B5EF4-FFF2-40B4-BE49-F238E27FC236}">
                  <a16:creationId xmlns:a16="http://schemas.microsoft.com/office/drawing/2014/main" id="{790807F7-C266-C1C0-2534-4DC8A60A40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6432" y="2761927"/>
              <a:ext cx="3379468" cy="923330"/>
            </a:xfrm>
            <a:prstGeom prst="rect">
              <a:avLst/>
            </a:prstGeom>
            <a:solidFill>
              <a:srgbClr val="77933C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de-DE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DE" altLang="de-DE" b="1" dirty="0">
                  <a:solidFill>
                    <a:schemeClr val="bg1"/>
                  </a:solidFill>
                  <a:ea typeface="Verdana" pitchFamily="34" charset="0"/>
                </a:rPr>
                <a:t>Nicht relevante Klassen und Betreiberpflichten werden entfernt bzw. markiert.</a:t>
              </a:r>
              <a:endParaRPr lang="de-DE" altLang="de-DE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710851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49E19-D466-8F93-A44D-6DEDE29AD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FF22F7-15EF-749B-89F8-5DA9900D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Das MAQSIMA Vorgehen.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CE1DD510-7996-D3C5-9FDA-39A77D1831F4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4D5D4F9-EC4A-D09A-C753-BFD738700A78}"/>
              </a:ext>
            </a:extLst>
          </p:cNvPr>
          <p:cNvSpPr txBox="1">
            <a:spLocks/>
          </p:cNvSpPr>
          <p:nvPr/>
        </p:nvSpPr>
        <p:spPr>
          <a:xfrm>
            <a:off x="275801" y="4263407"/>
            <a:ext cx="8195846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kern="0" dirty="0"/>
              <a:t>Software, KI und menschliche Expertise.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2C03E67-AFF3-69F1-9F8C-3B1FC88E7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01" y="1163864"/>
            <a:ext cx="4552793" cy="2866573"/>
          </a:xfrm>
          <a:prstGeom prst="rect">
            <a:avLst/>
          </a:prstGeom>
        </p:spPr>
      </p:pic>
      <p:sp>
        <p:nvSpPr>
          <p:cNvPr id="11" name="Text Box 10">
            <a:extLst>
              <a:ext uri="{FF2B5EF4-FFF2-40B4-BE49-F238E27FC236}">
                <a16:creationId xmlns:a16="http://schemas.microsoft.com/office/drawing/2014/main" id="{57BF637A-27CA-C9AC-D421-6861178AA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00" y="1091440"/>
            <a:ext cx="314040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Vorfilter 2: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KI-gestützter Vergleich von: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 err="1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Equipmentlisten</a:t>
            </a:r>
            <a:endParaRPr lang="de-DE" altLang="de-DE" sz="18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Klassenlisten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….. </a:t>
            </a:r>
            <a:b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endParaRPr lang="de-DE" altLang="de-DE" sz="18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844E7D0-F016-BF41-9F4B-CE995B343D3D}"/>
              </a:ext>
            </a:extLst>
          </p:cNvPr>
          <p:cNvCxnSpPr/>
          <p:nvPr/>
        </p:nvCxnSpPr>
        <p:spPr>
          <a:xfrm>
            <a:off x="755650" y="3956050"/>
            <a:ext cx="1282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67C25BBB-0562-3CDA-14F5-5D86B2D2A69B}"/>
              </a:ext>
            </a:extLst>
          </p:cNvPr>
          <p:cNvCxnSpPr>
            <a:cxnSpLocks/>
          </p:cNvCxnSpPr>
          <p:nvPr/>
        </p:nvCxnSpPr>
        <p:spPr>
          <a:xfrm>
            <a:off x="952500" y="3244850"/>
            <a:ext cx="125095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00D6E46-CC66-293D-9291-E702A40E84A0}"/>
              </a:ext>
            </a:extLst>
          </p:cNvPr>
          <p:cNvGrpSpPr/>
          <p:nvPr/>
        </p:nvGrpSpPr>
        <p:grpSpPr>
          <a:xfrm>
            <a:off x="762000" y="3034977"/>
            <a:ext cx="7073900" cy="923330"/>
            <a:chOff x="762000" y="3034977"/>
            <a:chExt cx="7073900" cy="923330"/>
          </a:xfrm>
        </p:grpSpPr>
        <p:sp>
          <p:nvSpPr>
            <p:cNvPr id="9" name="Textfeld 1">
              <a:extLst>
                <a:ext uri="{FF2B5EF4-FFF2-40B4-BE49-F238E27FC236}">
                  <a16:creationId xmlns:a16="http://schemas.microsoft.com/office/drawing/2014/main" id="{619D9023-7928-F494-3FAE-5C65DBA27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6432" y="3034977"/>
              <a:ext cx="3379468" cy="923330"/>
            </a:xfrm>
            <a:prstGeom prst="rect">
              <a:avLst/>
            </a:prstGeom>
            <a:solidFill>
              <a:srgbClr val="77933C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de-DE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DE" altLang="de-DE" b="1" dirty="0">
                  <a:solidFill>
                    <a:schemeClr val="bg1"/>
                  </a:solidFill>
                  <a:ea typeface="Verdana" pitchFamily="34" charset="0"/>
                </a:rPr>
                <a:t>Nicht relevante Klassen und Betreiberpflichten werden entfernt bzw. markiert.</a:t>
              </a:r>
              <a:endParaRPr lang="de-DE" altLang="de-DE" b="1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2A45FD9E-A7EE-8472-E704-C525031F652E}"/>
                </a:ext>
              </a:extLst>
            </p:cNvPr>
            <p:cNvCxnSpPr/>
            <p:nvPr/>
          </p:nvCxnSpPr>
          <p:spPr>
            <a:xfrm>
              <a:off x="762000" y="3606800"/>
              <a:ext cx="12827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138175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02D57-1A77-87B0-003B-478AE4815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3FFEC8-5968-8AFB-EF52-97AF4CF4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Das MAQSIMA Vorgehen.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1D690CD5-0A03-5866-B006-DC6048E13E70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C9EAF0E-4056-B602-7A16-C2FFAB32E99E}"/>
              </a:ext>
            </a:extLst>
          </p:cNvPr>
          <p:cNvSpPr txBox="1">
            <a:spLocks/>
          </p:cNvSpPr>
          <p:nvPr/>
        </p:nvSpPr>
        <p:spPr>
          <a:xfrm>
            <a:off x="275801" y="4263407"/>
            <a:ext cx="8195846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kern="0" dirty="0"/>
              <a:t>Software, KI und menschliche Expertise.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751FB11-9822-C420-6B67-438D17B40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01" y="1163864"/>
            <a:ext cx="4552793" cy="2866573"/>
          </a:xfrm>
          <a:prstGeom prst="rect">
            <a:avLst/>
          </a:prstGeom>
        </p:spPr>
      </p:pic>
      <p:sp>
        <p:nvSpPr>
          <p:cNvPr id="11" name="Text Box 10">
            <a:extLst>
              <a:ext uri="{FF2B5EF4-FFF2-40B4-BE49-F238E27FC236}">
                <a16:creationId xmlns:a16="http://schemas.microsoft.com/office/drawing/2014/main" id="{D888D742-A25D-FF10-0D6E-5C744D227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00" y="1091440"/>
            <a:ext cx="36449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Vorfilter 3* für „grüne“ und „gelbe“ Klassen: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KI-gestützter Assistent zur Ermittlung von Prüfpflichten: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Bilder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Frage-Antwort-Entscheidungsbäume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D6C716CF-6BFF-D873-BA64-7BA8EC39A898}"/>
              </a:ext>
            </a:extLst>
          </p:cNvPr>
          <p:cNvCxnSpPr/>
          <p:nvPr/>
        </p:nvCxnSpPr>
        <p:spPr>
          <a:xfrm>
            <a:off x="755650" y="3956050"/>
            <a:ext cx="1282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D8016068-5375-376A-5A1A-B9F734564DA4}"/>
              </a:ext>
            </a:extLst>
          </p:cNvPr>
          <p:cNvCxnSpPr>
            <a:cxnSpLocks/>
          </p:cNvCxnSpPr>
          <p:nvPr/>
        </p:nvCxnSpPr>
        <p:spPr>
          <a:xfrm>
            <a:off x="952500" y="3244850"/>
            <a:ext cx="125095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7BF2750B-8A20-FB3B-C00F-43E3041FB408}"/>
              </a:ext>
            </a:extLst>
          </p:cNvPr>
          <p:cNvCxnSpPr/>
          <p:nvPr/>
        </p:nvCxnSpPr>
        <p:spPr>
          <a:xfrm>
            <a:off x="762000" y="3606800"/>
            <a:ext cx="1282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2EC9E98C-5900-E81B-0BF8-5D8328BE962B}"/>
              </a:ext>
            </a:extLst>
          </p:cNvPr>
          <p:cNvGrpSpPr/>
          <p:nvPr/>
        </p:nvGrpSpPr>
        <p:grpSpPr>
          <a:xfrm>
            <a:off x="615950" y="1489016"/>
            <a:ext cx="6814819" cy="2716099"/>
            <a:chOff x="615950" y="1489016"/>
            <a:chExt cx="6814819" cy="2716099"/>
          </a:xfrm>
        </p:grpSpPr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B3955A0F-6D5C-8882-3CF8-430C9F8A3BC1}"/>
                </a:ext>
              </a:extLst>
            </p:cNvPr>
            <p:cNvCxnSpPr>
              <a:cxnSpLocks/>
            </p:cNvCxnSpPr>
            <p:nvPr/>
          </p:nvCxnSpPr>
          <p:spPr>
            <a:xfrm>
              <a:off x="952500" y="3130550"/>
              <a:ext cx="381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688D2FA6-A7AA-506A-8B88-E3DEF4B4CEA8}"/>
                </a:ext>
              </a:extLst>
            </p:cNvPr>
            <p:cNvSpPr txBox="1"/>
            <p:nvPr/>
          </p:nvSpPr>
          <p:spPr>
            <a:xfrm>
              <a:off x="1856794" y="1873250"/>
              <a:ext cx="341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B2D44A4A-121D-7EA9-D87B-DA9BC89632EF}"/>
                </a:ext>
              </a:extLst>
            </p:cNvPr>
            <p:cNvGrpSpPr/>
            <p:nvPr/>
          </p:nvGrpSpPr>
          <p:grpSpPr>
            <a:xfrm>
              <a:off x="615950" y="1489016"/>
              <a:ext cx="6814819" cy="2716099"/>
              <a:chOff x="615950" y="1489016"/>
              <a:chExt cx="6814819" cy="2716099"/>
            </a:xfrm>
          </p:grpSpPr>
          <p:cxnSp>
            <p:nvCxnSpPr>
              <p:cNvPr id="3" name="Gerader Verbinder 2">
                <a:extLst>
                  <a:ext uri="{FF2B5EF4-FFF2-40B4-BE49-F238E27FC236}">
                    <a16:creationId xmlns:a16="http://schemas.microsoft.com/office/drawing/2014/main" id="{AD1B4C37-0166-2D8B-F0C7-8FD5472F9540}"/>
                  </a:ext>
                </a:extLst>
              </p:cNvPr>
              <p:cNvCxnSpPr/>
              <p:nvPr/>
            </p:nvCxnSpPr>
            <p:spPr>
              <a:xfrm>
                <a:off x="615950" y="2063750"/>
                <a:ext cx="12827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6" name="Textfeld 1">
                <a:extLst>
                  <a:ext uri="{FF2B5EF4-FFF2-40B4-BE49-F238E27FC236}">
                    <a16:creationId xmlns:a16="http://schemas.microsoft.com/office/drawing/2014/main" id="{DDA98B29-27CF-F78A-2BA0-8BDEDFA72C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1301" y="3281785"/>
                <a:ext cx="3379468" cy="923330"/>
              </a:xfrm>
              <a:prstGeom prst="rect">
                <a:avLst/>
              </a:prstGeom>
              <a:solidFill>
                <a:srgbClr val="77933C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de-DE"/>
                </a:defPPr>
                <a:lvl1pPr mar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de-DE" altLang="de-DE" b="1" dirty="0">
                    <a:solidFill>
                      <a:schemeClr val="bg1"/>
                    </a:solidFill>
                    <a:ea typeface="Verdana" pitchFamily="34" charset="0"/>
                  </a:rPr>
                  <a:t>Nicht relevante Klassen und Betreiberpflichten werden entfernt bzw. markiert.</a:t>
                </a:r>
                <a:endParaRPr lang="de-DE" altLang="de-DE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687C7457-B5E6-BA62-3B6C-12F31D0A2595}"/>
                  </a:ext>
                </a:extLst>
              </p:cNvPr>
              <p:cNvSpPr txBox="1"/>
              <p:nvPr/>
            </p:nvSpPr>
            <p:spPr>
              <a:xfrm>
                <a:off x="2520447" y="2346295"/>
                <a:ext cx="3866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77933C"/>
                    </a:solidFill>
                    <a:latin typeface="Wingdings" panose="05000000000000000000" pitchFamily="2" charset="2"/>
                    <a:cs typeface="Arial" panose="020B0604020202020204" pitchFamily="34" charset="0"/>
                  </a:rPr>
                  <a:t>ü</a:t>
                </a:r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00E1B207-E091-03C1-BE3E-1D0F692EF79D}"/>
                  </a:ext>
                </a:extLst>
              </p:cNvPr>
              <p:cNvSpPr txBox="1"/>
              <p:nvPr/>
            </p:nvSpPr>
            <p:spPr>
              <a:xfrm>
                <a:off x="3079247" y="2492345"/>
                <a:ext cx="3866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77933C"/>
                    </a:solidFill>
                    <a:latin typeface="Wingdings" panose="05000000000000000000" pitchFamily="2" charset="2"/>
                    <a:cs typeface="Arial" panose="020B0604020202020204" pitchFamily="34" charset="0"/>
                  </a:rPr>
                  <a:t>ü</a:t>
                </a:r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6DFC34C8-DFE0-950E-92DE-E82AFC2CF3EA}"/>
                  </a:ext>
                </a:extLst>
              </p:cNvPr>
              <p:cNvSpPr txBox="1"/>
              <p:nvPr/>
            </p:nvSpPr>
            <p:spPr>
              <a:xfrm>
                <a:off x="2753872" y="2830498"/>
                <a:ext cx="3866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77933C"/>
                    </a:solidFill>
                    <a:latin typeface="Wingdings" panose="05000000000000000000" pitchFamily="2" charset="2"/>
                    <a:cs typeface="Arial" panose="020B0604020202020204" pitchFamily="34" charset="0"/>
                  </a:rPr>
                  <a:t>ü</a:t>
                </a:r>
              </a:p>
            </p:txBody>
          </p:sp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272E611C-7E67-E497-05F7-A10C4799CD1A}"/>
                  </a:ext>
                </a:extLst>
              </p:cNvPr>
              <p:cNvSpPr txBox="1"/>
              <p:nvPr/>
            </p:nvSpPr>
            <p:spPr>
              <a:xfrm>
                <a:off x="2413203" y="2616141"/>
                <a:ext cx="3866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77933C"/>
                    </a:solidFill>
                    <a:latin typeface="Wingdings" panose="05000000000000000000" pitchFamily="2" charset="2"/>
                    <a:cs typeface="Arial" panose="020B0604020202020204" pitchFamily="34" charset="0"/>
                  </a:rPr>
                  <a:t>ü</a:t>
                </a:r>
              </a:p>
            </p:txBody>
          </p: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FC614128-580A-12F7-2465-57A1756E74BE}"/>
                  </a:ext>
                </a:extLst>
              </p:cNvPr>
              <p:cNvSpPr txBox="1"/>
              <p:nvPr/>
            </p:nvSpPr>
            <p:spPr>
              <a:xfrm>
                <a:off x="2164623" y="3044795"/>
                <a:ext cx="341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2F538FC7-4733-5DED-A779-3703616862D8}"/>
                  </a:ext>
                </a:extLst>
              </p:cNvPr>
              <p:cNvSpPr txBox="1"/>
              <p:nvPr/>
            </p:nvSpPr>
            <p:spPr>
              <a:xfrm>
                <a:off x="1502350" y="3530299"/>
                <a:ext cx="3866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77933C"/>
                    </a:solidFill>
                    <a:latin typeface="Wingdings" panose="05000000000000000000" pitchFamily="2" charset="2"/>
                    <a:cs typeface="Arial" panose="020B0604020202020204" pitchFamily="34" charset="0"/>
                  </a:rPr>
                  <a:t>ü</a:t>
                </a:r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67293BC5-47C0-31AE-0CDF-A534AEAFBCF2}"/>
                  </a:ext>
                </a:extLst>
              </p:cNvPr>
              <p:cNvSpPr txBox="1"/>
              <p:nvPr/>
            </p:nvSpPr>
            <p:spPr>
              <a:xfrm>
                <a:off x="1642050" y="3657299"/>
                <a:ext cx="3866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77933C"/>
                    </a:solidFill>
                    <a:latin typeface="Wingdings" panose="05000000000000000000" pitchFamily="2" charset="2"/>
                    <a:cs typeface="Arial" panose="020B0604020202020204" pitchFamily="34" charset="0"/>
                  </a:rPr>
                  <a:t>ü</a:t>
                </a: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E921208D-674B-C0AA-0799-71AFEEC8A2E8}"/>
                  </a:ext>
                </a:extLst>
              </p:cNvPr>
              <p:cNvSpPr txBox="1"/>
              <p:nvPr/>
            </p:nvSpPr>
            <p:spPr>
              <a:xfrm>
                <a:off x="1954185" y="2690822"/>
                <a:ext cx="341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4CC4D8E4-B07B-28FC-87DD-229D6863DD5B}"/>
                  </a:ext>
                </a:extLst>
              </p:cNvPr>
              <p:cNvSpPr txBox="1"/>
              <p:nvPr/>
            </p:nvSpPr>
            <p:spPr>
              <a:xfrm>
                <a:off x="1122693" y="1489016"/>
                <a:ext cx="3417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</p:grpSp>
      </p:grpSp>
      <p:sp>
        <p:nvSpPr>
          <p:cNvPr id="40" name="Textfeld 39">
            <a:extLst>
              <a:ext uri="{FF2B5EF4-FFF2-40B4-BE49-F238E27FC236}">
                <a16:creationId xmlns:a16="http://schemas.microsoft.com/office/drawing/2014/main" id="{CE9535F3-5B63-31EE-0AF1-5EBDFC1596CC}"/>
              </a:ext>
            </a:extLst>
          </p:cNvPr>
          <p:cNvSpPr txBox="1"/>
          <p:nvPr/>
        </p:nvSpPr>
        <p:spPr>
          <a:xfrm>
            <a:off x="190500" y="463398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None/>
            </a:pPr>
            <a:r>
              <a:rPr lang="de-DE" altLang="de-DE" sz="1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* Aktuell in der Entwicklung</a:t>
            </a:r>
          </a:p>
        </p:txBody>
      </p:sp>
    </p:spTree>
    <p:extLst>
      <p:ext uri="{BB962C8B-B14F-4D97-AF65-F5344CB8AC3E}">
        <p14:creationId xmlns:p14="http://schemas.microsoft.com/office/powerpoint/2010/main" val="2464856129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8C0E8-09E0-8751-2092-241A76DC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8F8EC-9C3C-6015-D251-682EE480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Das MAQSIMA Vorgehen.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A2011A3F-0852-38B0-7138-445107FDBBBE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1FDA2B1D-9C86-172F-24B7-21138DC96D3D}"/>
              </a:ext>
            </a:extLst>
          </p:cNvPr>
          <p:cNvSpPr txBox="1">
            <a:spLocks/>
          </p:cNvSpPr>
          <p:nvPr/>
        </p:nvSpPr>
        <p:spPr>
          <a:xfrm>
            <a:off x="275801" y="4263407"/>
            <a:ext cx="8195846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kern="0" dirty="0"/>
              <a:t>Software, KI und menschliche Expertise.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14EA80E-7A10-890E-D346-53263B014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" y="1155410"/>
            <a:ext cx="7569538" cy="2905066"/>
          </a:xfrm>
          <a:prstGeom prst="rect">
            <a:avLst/>
          </a:prstGeom>
        </p:spPr>
      </p:pic>
      <p:sp>
        <p:nvSpPr>
          <p:cNvPr id="17" name="Text Box 10">
            <a:extLst>
              <a:ext uri="{FF2B5EF4-FFF2-40B4-BE49-F238E27FC236}">
                <a16:creationId xmlns:a16="http://schemas.microsoft.com/office/drawing/2014/main" id="{37C3E0A2-ECE2-A1FE-5D71-EE5C6E393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450348"/>
            <a:ext cx="36449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Menschliche Expertise für „rote“ Klassen und offene Punkte aus den 3 Vorfiltern.</a:t>
            </a:r>
          </a:p>
        </p:txBody>
      </p:sp>
    </p:spTree>
    <p:extLst>
      <p:ext uri="{BB962C8B-B14F-4D97-AF65-F5344CB8AC3E}">
        <p14:creationId xmlns:p14="http://schemas.microsoft.com/office/powerpoint/2010/main" val="2761691501"/>
      </p:ext>
    </p:extLst>
  </p:cSld>
  <p:clrMapOvr>
    <a:masterClrMapping/>
  </p:clrMapOvr>
  <p:transition spd="slow" advClick="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F595C-ADAC-5912-160D-BFFC2CA4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4A6BD-EB9E-4805-5979-8B1E5263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Das MAQSIMA Vorgehen.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E4121F7D-FA1F-6169-91AD-7C2D4D89F532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8D07BEA-F87D-9272-E438-5309F1FFBFA8}"/>
              </a:ext>
            </a:extLst>
          </p:cNvPr>
          <p:cNvSpPr txBox="1">
            <a:spLocks/>
          </p:cNvSpPr>
          <p:nvPr/>
        </p:nvSpPr>
        <p:spPr>
          <a:xfrm>
            <a:off x="275801" y="4263407"/>
            <a:ext cx="8195846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kern="0" dirty="0"/>
              <a:t>Software, KI und menschliche Expertise.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8D3FBE45-A468-9B3E-BCB2-DC56DE4B5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1450348"/>
            <a:ext cx="36449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Begehung und / oder Workshop zur Validierung und</a:t>
            </a:r>
            <a:b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Klärung der offenen Punkte.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F38B307-5BFA-A77C-3957-DB33D8392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3"/>
          <a:stretch>
            <a:fillRect/>
          </a:stretch>
        </p:blipFill>
        <p:spPr>
          <a:xfrm>
            <a:off x="1009650" y="1032702"/>
            <a:ext cx="3346450" cy="307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50232"/>
      </p:ext>
    </p:extLst>
  </p:cSld>
  <p:clrMapOvr>
    <a:masterClrMapping/>
  </p:clrMapOvr>
  <p:transition spd="slow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43B24-46C4-DE1D-EFAB-38705A1E9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03BB4-5A2D-F899-5FB9-D8C7709F8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Das MAQSIMA Vorgehen.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0C9A9F80-062D-A672-E99D-44F57F0C618F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3844610-B97D-4DA9-ED9E-43AB5899EE79}"/>
              </a:ext>
            </a:extLst>
          </p:cNvPr>
          <p:cNvSpPr txBox="1">
            <a:spLocks/>
          </p:cNvSpPr>
          <p:nvPr/>
        </p:nvSpPr>
        <p:spPr>
          <a:xfrm>
            <a:off x="275801" y="4345957"/>
            <a:ext cx="8195846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kern="0" dirty="0"/>
              <a:t>Software, KI und menschliche Expertise.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EA1AC66A-8837-F3F8-18B5-35C0985B5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1059071"/>
            <a:ext cx="5384800" cy="326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Transformation – aus allen Informationen wird das Klassenmodell des Kunden erstellt: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auf den Kunden zugeschnitten</a:t>
            </a:r>
          </a:p>
          <a:p>
            <a:pPr marL="1028700" lvl="1" eaLnBrk="1" hangingPunct="1">
              <a:spcBef>
                <a:spcPct val="0"/>
              </a:spcBef>
              <a:buFontTx/>
              <a:buChar char="-"/>
            </a:pPr>
            <a:r>
              <a:rPr lang="de-DE" altLang="de-DE" sz="1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nur relevante Prüf- und Betreiberpflichten</a:t>
            </a:r>
          </a:p>
          <a:p>
            <a:pPr marL="1028700" lvl="1" eaLnBrk="1" hangingPunct="1">
              <a:spcBef>
                <a:spcPct val="0"/>
              </a:spcBef>
              <a:buFontTx/>
              <a:buChar char="-"/>
            </a:pPr>
            <a:r>
              <a:rPr lang="de-DE" altLang="de-DE" sz="1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Nomenklatur gemäß Vorgaben des Kunden</a:t>
            </a:r>
          </a:p>
          <a:p>
            <a:pPr marL="1028700" lvl="1" eaLnBrk="1" hangingPunct="1">
              <a:spcBef>
                <a:spcPct val="0"/>
              </a:spcBef>
              <a:buFontTx/>
              <a:buChar char="-"/>
            </a:pPr>
            <a:r>
              <a:rPr lang="de-DE" altLang="de-DE" sz="1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Struktur gemäß Vorgaben des Kunden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flexibel erweiterbar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spezifisches Update bei Regelwerksänderungen</a:t>
            </a:r>
          </a:p>
          <a:p>
            <a:pPr marL="1028700" lvl="1" eaLnBrk="1" hangingPunct="1">
              <a:spcBef>
                <a:spcPct val="0"/>
              </a:spcBef>
              <a:buFontTx/>
              <a:buChar char="-"/>
            </a:pPr>
            <a:r>
              <a:rPr lang="de-DE" altLang="de-DE" sz="1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kein allgemeines Update für alle Kunden</a:t>
            </a:r>
          </a:p>
          <a:p>
            <a:pPr marL="1028700" lvl="1" eaLnBrk="1" hangingPunct="1">
              <a:spcBef>
                <a:spcPct val="0"/>
              </a:spcBef>
              <a:buFontTx/>
              <a:buChar char="-"/>
            </a:pPr>
            <a:r>
              <a:rPr lang="de-DE" altLang="de-DE" sz="14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gezieltes Update für die Prüf- und Betreiberpflichten, die tatsächlich beim Kunden verwendet werden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EB686C5-86A0-A0C3-D710-930FD825C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3" y="1030023"/>
            <a:ext cx="1710105" cy="326243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269E993-F8A7-64C3-5413-385DDA3143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68" r="30739"/>
          <a:stretch>
            <a:fillRect/>
          </a:stretch>
        </p:blipFill>
        <p:spPr>
          <a:xfrm>
            <a:off x="1323326" y="1620207"/>
            <a:ext cx="1966041" cy="2229060"/>
          </a:xfrm>
          <a:prstGeom prst="rect">
            <a:avLst/>
          </a:prstGeom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26C554E3-3766-3E1C-9BD4-C49884A77E57}"/>
              </a:ext>
            </a:extLst>
          </p:cNvPr>
          <p:cNvSpPr/>
          <p:nvPr/>
        </p:nvSpPr>
        <p:spPr>
          <a:xfrm>
            <a:off x="831850" y="2463800"/>
            <a:ext cx="685800" cy="360000"/>
          </a:xfrm>
          <a:prstGeom prst="rightArrow">
            <a:avLst/>
          </a:prstGeom>
          <a:solidFill>
            <a:srgbClr val="7793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90F75BA4-2E81-28C0-12F9-2E2F0776A59B}"/>
              </a:ext>
            </a:extLst>
          </p:cNvPr>
          <p:cNvSpPr/>
          <p:nvPr/>
        </p:nvSpPr>
        <p:spPr>
          <a:xfrm>
            <a:off x="838814" y="2927403"/>
            <a:ext cx="685800" cy="360000"/>
          </a:xfrm>
          <a:prstGeom prst="rightArrow">
            <a:avLst/>
          </a:prstGeom>
          <a:solidFill>
            <a:srgbClr val="7793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B39ECC6C-8101-96F3-159C-DFA55C7193E8}"/>
              </a:ext>
            </a:extLst>
          </p:cNvPr>
          <p:cNvSpPr/>
          <p:nvPr/>
        </p:nvSpPr>
        <p:spPr>
          <a:xfrm>
            <a:off x="834376" y="1986811"/>
            <a:ext cx="685800" cy="360000"/>
          </a:xfrm>
          <a:prstGeom prst="rightArrow">
            <a:avLst/>
          </a:prstGeom>
          <a:solidFill>
            <a:srgbClr val="7793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91222"/>
      </p:ext>
    </p:extLst>
  </p:cSld>
  <p:clrMapOvr>
    <a:masterClrMapping/>
  </p:clrMapOvr>
  <p:transition spd="slow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7F111-A3E6-EC22-2771-6E8858C9D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79B90-F270-4C72-0CF5-508B1B4FA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Das MAQSIMA Vorgehen.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9D0F6F6C-9345-3672-E830-A938BA8EE09F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05A32CC-CCF5-7C9B-81A6-867A2DFFDDDB}"/>
              </a:ext>
            </a:extLst>
          </p:cNvPr>
          <p:cNvSpPr txBox="1">
            <a:spLocks/>
          </p:cNvSpPr>
          <p:nvPr/>
        </p:nvSpPr>
        <p:spPr>
          <a:xfrm>
            <a:off x="275801" y="4263407"/>
            <a:ext cx="8195846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240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kern="0" dirty="0"/>
              <a:t>Alle Pflichten in einem Modell.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01C8973F-14CB-F363-4C9E-AAB4FDDB5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1059071"/>
            <a:ext cx="53848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Klassenmodell kann um folgende Vorgaben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ergänzt werden: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Hersteller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Genehmigungsbescheide (z.B. Brandschutz)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Kommunale Auflagen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Unternehmensspezifische Vorgaben</a:t>
            </a:r>
          </a:p>
          <a:p>
            <a:pPr marL="285750" indent="-285750" eaLnBrk="1" hangingPunct="1">
              <a:spcBef>
                <a:spcPct val="0"/>
              </a:spcBef>
              <a:buFontTx/>
              <a:buChar char="-"/>
            </a:pPr>
            <a:r>
              <a:rPr lang="de-DE" altLang="de-DE" sz="1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….</a:t>
            </a:r>
            <a:endParaRPr lang="de-DE" altLang="de-DE" sz="14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7F236B3-81CD-253E-E7A1-FA3273098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08" y="1163864"/>
            <a:ext cx="3245530" cy="289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25648"/>
      </p:ext>
    </p:extLst>
  </p:cSld>
  <p:clrMapOvr>
    <a:masterClrMapping/>
  </p:clrMapOvr>
  <p:transition spd="slow" advClick="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2E1F6-969A-F36D-66CE-CA694F691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141F3-A33A-6185-6770-98CF3EBF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Aktualisierung bei Gesetzesänderungen.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F6900607-C54D-EA8C-699C-1838D14B0B0D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7C1BD3-A7C0-BA17-402C-11D12B8AF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" y="1739827"/>
            <a:ext cx="7910279" cy="302267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F5D376A-4AF9-601C-11E2-24A26B6B2E48}"/>
              </a:ext>
            </a:extLst>
          </p:cNvPr>
          <p:cNvSpPr txBox="1"/>
          <p:nvPr/>
        </p:nvSpPr>
        <p:spPr>
          <a:xfrm>
            <a:off x="197110" y="962393"/>
            <a:ext cx="8750040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60" b="1" dirty="0">
                <a:solidFill>
                  <a:srgbClr val="1A1A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Aktualisierung von Gesetzen, Verordnungen, Regeln erfolgt in MAQSIMA </a:t>
            </a:r>
            <a:r>
              <a:rPr lang="de-DE" sz="1260" b="1" dirty="0" err="1">
                <a:solidFill>
                  <a:srgbClr val="1A1A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myFM</a:t>
            </a:r>
            <a:r>
              <a:rPr lang="de-DE" sz="1260" b="1" dirty="0">
                <a:solidFill>
                  <a:srgbClr val="1A1A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zweimal jährlich. Die Aktualisierung ist keine Information, welche Paragraphen sich verändern haben, sondern ein geführter Prozess durch die Änderungen in den konkreten Prüfungs- und Wartungsvorgaben.</a:t>
            </a:r>
          </a:p>
        </p:txBody>
      </p:sp>
    </p:spTree>
    <p:extLst>
      <p:ext uri="{BB962C8B-B14F-4D97-AF65-F5344CB8AC3E}">
        <p14:creationId xmlns:p14="http://schemas.microsoft.com/office/powerpoint/2010/main" val="798918357"/>
      </p:ext>
    </p:extLst>
  </p:cSld>
  <p:clrMapOvr>
    <a:masterClrMapping/>
  </p:clrMapOvr>
  <p:transition spd="slow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0F221-3467-37AA-2965-4A8F67B90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52BE1D-82B4-B030-BEB7-8D3BC6A5D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643907"/>
            <a:ext cx="8195846" cy="360000"/>
          </a:xfrm>
        </p:spPr>
        <p:txBody>
          <a:bodyPr/>
          <a:lstStyle/>
          <a:p>
            <a:r>
              <a:rPr lang="de-DE" dirty="0"/>
              <a:t>Aktualisierung bei Gesetzesänderungen.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2091F483-9FDB-183D-E9C4-DD0B6B12F96C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5BC938D-A7DD-CE13-9CE3-E9DD2D0DBE33}"/>
              </a:ext>
            </a:extLst>
          </p:cNvPr>
          <p:cNvSpPr txBox="1"/>
          <p:nvPr/>
        </p:nvSpPr>
        <p:spPr>
          <a:xfrm>
            <a:off x="197110" y="962393"/>
            <a:ext cx="875004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60" b="1" dirty="0">
                <a:solidFill>
                  <a:srgbClr val="1A1A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Änderungen werden in einem Assistenten gegenübergestellt und mit der bisher gültigen Version verglichen. Im Rahmen eines Freigabeprozesse können die Änderungen übernommen werden.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6134FC71-0E52-0573-D3FF-FD77B99D68FC}"/>
              </a:ext>
            </a:extLst>
          </p:cNvPr>
          <p:cNvGrpSpPr/>
          <p:nvPr/>
        </p:nvGrpSpPr>
        <p:grpSpPr>
          <a:xfrm>
            <a:off x="342901" y="1541740"/>
            <a:ext cx="7018354" cy="3333810"/>
            <a:chOff x="342901" y="1541740"/>
            <a:chExt cx="7018354" cy="3333810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B495675-C17C-82A2-9109-21BA7F4D7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901" y="1541740"/>
              <a:ext cx="7018354" cy="3333810"/>
            </a:xfrm>
            <a:prstGeom prst="rect">
              <a:avLst/>
            </a:prstGeom>
          </p:spPr>
        </p:pic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5A8A7160-0781-1EB6-50EC-940162C59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8948" t="65948" r="5180" b="30395"/>
            <a:stretch>
              <a:fillRect/>
            </a:stretch>
          </p:blipFill>
          <p:spPr>
            <a:xfrm>
              <a:off x="3786203" y="3505200"/>
              <a:ext cx="3219451" cy="121895"/>
            </a:xfrm>
            <a:prstGeom prst="rect">
              <a:avLst/>
            </a:prstGeom>
          </p:spPr>
        </p:pic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2856196D-75E7-6F33-069C-A792C8A5C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8948" t="60196" r="5180" b="7613"/>
            <a:stretch>
              <a:fillRect/>
            </a:stretch>
          </p:blipFill>
          <p:spPr>
            <a:xfrm>
              <a:off x="3778249" y="3580327"/>
              <a:ext cx="3219451" cy="1073150"/>
            </a:xfrm>
            <a:prstGeom prst="rect">
              <a:avLst/>
            </a:prstGeom>
          </p:spPr>
        </p:pic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69EBACDB-472A-8428-E748-56760C044699}"/>
              </a:ext>
            </a:extLst>
          </p:cNvPr>
          <p:cNvGrpSpPr/>
          <p:nvPr/>
        </p:nvGrpSpPr>
        <p:grpSpPr>
          <a:xfrm>
            <a:off x="3689348" y="1905494"/>
            <a:ext cx="5200651" cy="2426399"/>
            <a:chOff x="3746500" y="1920967"/>
            <a:chExt cx="5200651" cy="2426399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C4BBDF8E-24C5-AE15-88F0-76258035C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188" b="52765"/>
            <a:stretch>
              <a:fillRect/>
            </a:stretch>
          </p:blipFill>
          <p:spPr>
            <a:xfrm>
              <a:off x="3852079" y="3274216"/>
              <a:ext cx="5095072" cy="107315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F826A8F0-899B-1276-207C-68A8211E2C5E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00" y="1920967"/>
              <a:ext cx="387350" cy="1431833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792896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DA9BC-DE87-343F-3A54-B9B530BCD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F109B-EE8E-F09E-3BD4-13F6DC16E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45507"/>
            <a:ext cx="8195846" cy="360000"/>
          </a:xfrm>
        </p:spPr>
        <p:txBody>
          <a:bodyPr/>
          <a:lstStyle/>
          <a:p>
            <a:r>
              <a:rPr lang="de-DE" dirty="0"/>
              <a:t>Die Merkmale / Attribute aus gesetzlicher Sicht für die TGA-Erfassung sind vorhanden.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E1CFACA8-BFCC-D27B-910F-C1E7C7A028FF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  <a:p>
            <a:endParaRPr lang="de-DE" sz="1400" spc="1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631C5B1-E28F-8769-6FDE-86711F2AE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96" y="2035911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ESG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972EFC-FC42-36E5-1588-9BFE1FDCF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5021" y="2042261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 / nein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071A033-3D58-6B41-77D9-344A1FDFF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546" y="1259624"/>
            <a:ext cx="3341688" cy="359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endParaRPr lang="de-DE" altLang="de-DE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7BB022CE-09EF-485A-4399-EAD925BCC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34" y="1285024"/>
            <a:ext cx="2547927" cy="293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000" tIns="54000" rIns="54000" bIns="5400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Klasse 344.10 Innentür - Attribute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08440D71-0027-88F2-AB23-808734F29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96" y="2396274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Tür im Rettungsweg</a:t>
            </a: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EBBFAA9F-9D30-B1E5-99E1-B8BFB2FD9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96" y="2753461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Brandschutztür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F04B3AA0-0A50-9669-153B-B6FDD42EA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721" y="2402624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 / nein</a:t>
            </a: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209F0550-DE5C-C24E-21BC-C5073C435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721" y="2759811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 / nein</a:t>
            </a: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743A2AB2-D031-064F-68EE-651E8584D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96" y="1680311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Art der Tür</a:t>
            </a:r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1BB422A1-C73C-18F0-6F7B-66F81E57B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5021" y="1680311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manuell / kraftbetätigt</a:t>
            </a: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63D3ACBC-E49B-BE34-FE11-7D1D97641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946" y="3103444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DIBt-Zulassungsnummer Brandschutztür</a:t>
            </a:r>
          </a:p>
        </p:txBody>
      </p:sp>
      <p:sp>
        <p:nvSpPr>
          <p:cNvPr id="29" name="Rectangle 17">
            <a:extLst>
              <a:ext uri="{FF2B5EF4-FFF2-40B4-BE49-F238E27FC236}">
                <a16:creationId xmlns:a16="http://schemas.microsoft.com/office/drawing/2014/main" id="{F976224B-7A27-58CD-DE8F-E38DC2906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071" y="3109794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Z-…..</a:t>
            </a:r>
          </a:p>
        </p:txBody>
      </p:sp>
      <p:sp>
        <p:nvSpPr>
          <p:cNvPr id="31" name="Rectangle 21">
            <a:extLst>
              <a:ext uri="{FF2B5EF4-FFF2-40B4-BE49-F238E27FC236}">
                <a16:creationId xmlns:a16="http://schemas.microsoft.com/office/drawing/2014/main" id="{4EB280D5-6AA4-3C9F-AF22-1FA5D2A7A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96" y="3452529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Bauordnungsrecht anwendbar</a:t>
            </a:r>
          </a:p>
        </p:txBody>
      </p:sp>
      <p:sp>
        <p:nvSpPr>
          <p:cNvPr id="33" name="Rectangle 22">
            <a:extLst>
              <a:ext uri="{FF2B5EF4-FFF2-40B4-BE49-F238E27FC236}">
                <a16:creationId xmlns:a16="http://schemas.microsoft.com/office/drawing/2014/main" id="{0DCC83F4-30DC-2F75-E32D-525ACCFC1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96" y="3803366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Bundesland</a:t>
            </a:r>
          </a:p>
        </p:txBody>
      </p:sp>
      <p:sp>
        <p:nvSpPr>
          <p:cNvPr id="35" name="Rectangle 23">
            <a:extLst>
              <a:ext uri="{FF2B5EF4-FFF2-40B4-BE49-F238E27FC236}">
                <a16:creationId xmlns:a16="http://schemas.microsoft.com/office/drawing/2014/main" id="{89985247-93EB-24E0-C5BA-4FC063E28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721" y="3458879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 / nein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661192DD-2DCC-8964-C181-944289202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721" y="3809716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Bayern, Sachsen-Anhalt</a:t>
            </a:r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EAEABC56-FE1E-6407-65D1-257211210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78" y="4153904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Feststellanlage</a:t>
            </a:r>
          </a:p>
        </p:txBody>
      </p:sp>
      <p:sp>
        <p:nvSpPr>
          <p:cNvPr id="41" name="Rectangle 17">
            <a:extLst>
              <a:ext uri="{FF2B5EF4-FFF2-40B4-BE49-F238E27FC236}">
                <a16:creationId xmlns:a16="http://schemas.microsoft.com/office/drawing/2014/main" id="{652AD3C8-1F04-3772-CECB-8F66D03C2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903" y="4160254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 / nein</a:t>
            </a: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487917DF-0575-CC75-46A1-79FA7D126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671" y="1246924"/>
            <a:ext cx="3809429" cy="359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Attributwert</a:t>
            </a:r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6A052053-D7B8-C7D6-C77B-ED4959AAF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78" y="4522204"/>
            <a:ext cx="3341688" cy="288000"/>
          </a:xfrm>
          <a:prstGeom prst="rect">
            <a:avLst/>
          </a:prstGeom>
          <a:solidFill>
            <a:srgbClr val="C0C0C0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CC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2B15A7B1-1113-BE03-6FE3-0E850E277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903" y="4528554"/>
            <a:ext cx="3809429" cy="288000"/>
          </a:xfrm>
          <a:prstGeom prst="rect">
            <a:avLst/>
          </a:prstGeom>
          <a:solidFill>
            <a:srgbClr val="77933C"/>
          </a:solidFill>
          <a:ln>
            <a:noFill/>
          </a:ln>
          <a:effectLst>
            <a:outerShdw dist="35921" dir="2700000" algn="ctr" rotWithShape="0">
              <a:srgbClr val="000048"/>
            </a:outerShdw>
          </a:effectLst>
        </p:spPr>
        <p:txBody>
          <a:bodyPr wrap="none" lIns="90488" tIns="44450" rIns="90488" bIns="4445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121C7A"/>
                </a:solidFill>
                <a:latin typeface="Verdana" panose="020B0604030504040204" pitchFamily="34" charset="0"/>
                <a:ea typeface="+mn-ea"/>
                <a:cs typeface="+mn-cs"/>
              </a:defRPr>
            </a:lvl9pPr>
          </a:lstStyle>
          <a:p>
            <a:r>
              <a:rPr lang="de-DE" altLang="de-DE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98638569"/>
      </p:ext>
    </p:extLst>
  </p:cSld>
  <p:clrMapOvr>
    <a:masterClrMapping/>
  </p:clrMapOvr>
  <p:transition spd="slow" advClick="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30519-78D9-B138-F468-C11007E74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FD507E-3D34-5EBC-9715-0371C4752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Prüfpflichten für Produktionsanlagen, Maschinen, Arbeitsmittel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B3773FB8-FA8D-EC4C-8661-ED665B2A44EA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E323E00-ECF7-820A-8948-713255F9A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" y="1449722"/>
            <a:ext cx="8521700" cy="30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54252"/>
      </p:ext>
    </p:extLst>
  </p:cSld>
  <p:clrMapOvr>
    <a:masterClrMapping/>
  </p:clrMapOvr>
  <p:transition spd="slow" advClick="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D3FE4-09C9-FD49-73DA-CFA66EC8A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E5C650-8514-F2E2-FFCC-B7FD5ECEC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Prüfpflichten für Produktionsanlagen, Maschinen, Arbeitsmittel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D11F801A-BCE7-781C-16EA-F139550E0963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559F0AF-F8B9-6CBA-DF7B-A01046144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01" y="1405164"/>
            <a:ext cx="8464550" cy="303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52197"/>
      </p:ext>
    </p:extLst>
  </p:cSld>
  <p:clrMapOvr>
    <a:masterClrMapping/>
  </p:clrMapOvr>
  <p:transition spd="slow" advClick="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0BE94-C9E8-6734-01DA-3B705EA01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D5049-2763-E6B4-6546-ABC9AF7FC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Prüfpflichten für Produktionsanlagen, Maschinen, Arbeitsmittel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5CBDC656-73DB-A2EC-4C28-ED8EBEE16A3B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1EFC26-2782-E6D4-7278-A3B2E40BF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01" y="1405164"/>
            <a:ext cx="8195846" cy="325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65068"/>
      </p:ext>
    </p:extLst>
  </p:cSld>
  <p:clrMapOvr>
    <a:masterClrMapping/>
  </p:clrMapOvr>
  <p:transition spd="slow" advClick="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434F4-53D2-3EA7-FB73-A7A105934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7831D2-A25D-8191-D2DE-FFDF3487D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Prüfpflichten für Produktionsanlagen, Maschinen, Arbeitsmittel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412F0DB0-F33F-E265-0D41-C6EA5BF3646B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D99C599-23A0-E24A-333C-0137804E9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405164"/>
            <a:ext cx="8540750" cy="306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56770"/>
      </p:ext>
    </p:extLst>
  </p:cSld>
  <p:clrMapOvr>
    <a:masterClrMapping/>
  </p:clrMapOvr>
  <p:transition spd="slow" advClick="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887C-A7F8-F5D2-D9D4-555455076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76498-012B-A9E7-C6A7-3B5B10893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Prüfpflichten für Produktionsanlagen, Maschinen, Arbeitsmittel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25CF60BE-B26A-046E-2122-D61EC9B090CC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4A6AE6E-764E-4641-3E84-C72B8C56F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01" y="1334107"/>
            <a:ext cx="8213683" cy="326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52193"/>
      </p:ext>
    </p:extLst>
  </p:cSld>
  <p:clrMapOvr>
    <a:masterClrMapping/>
  </p:clrMapOvr>
  <p:transition spd="slow" advClick="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FE6B4-1156-AF29-7C12-D63F2D46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EFA65-136F-61A6-C312-EA8DED5F4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Prüfpflichten für Produktionsanlagen, Maschinen, Arbeitsmittel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D2849DA9-4350-2C11-9731-299DC2F659F9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855418-5D20-B77C-4CB4-249E96297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01" y="1298617"/>
            <a:ext cx="8471647" cy="349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13055"/>
      </p:ext>
    </p:extLst>
  </p:cSld>
  <p:clrMapOvr>
    <a:masterClrMapping/>
  </p:clrMapOvr>
  <p:transition spd="slow" advClick="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9BB29-1BD8-0414-ABD8-32D84D72F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0647E0-AA7F-242B-8DB9-F547CBE24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Weitere gesetzliche Anforderungen für Personen, Qualifikationen und organisatorische Pflichten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A3345538-2B6C-AF8B-3DEF-8A39F89574CE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13574FC-3CD0-E99B-4B31-09BA825D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340007"/>
            <a:ext cx="7620000" cy="364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12559"/>
      </p:ext>
    </p:extLst>
  </p:cSld>
  <p:clrMapOvr>
    <a:masterClrMapping/>
  </p:clrMapOvr>
  <p:transition spd="slow" advClick="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FAFEE-E5A5-368B-C813-C0491C992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18D683-35D3-261B-D75F-31CF86E43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Weitere gesetzliche Anforderungen für Personen, Qualifikationen und organisatorische Pflichten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C032367A-C581-EF08-9699-4ECAA7CCC7D4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45DA19-F78A-ABE0-3A54-D68F76D14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04" y="1405164"/>
            <a:ext cx="8367296" cy="331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96207"/>
      </p:ext>
    </p:extLst>
  </p:cSld>
  <p:clrMapOvr>
    <a:masterClrMapping/>
  </p:clrMapOvr>
  <p:transition spd="slow" advClick="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7CC48-6327-2488-81C2-46EE89DF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EBEFB-F850-8CD2-C9A3-8F09F5CDF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Weitere gesetzliche Anforderungen für Personen, Qualifikationen und organisatorische Pflichten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ADCFF458-B471-3ED3-72B0-A502CC5A949D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15AB5C-65CC-B27F-C2CB-E728F6C32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1" y="1304308"/>
            <a:ext cx="6381750" cy="374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23279"/>
      </p:ext>
    </p:extLst>
  </p:cSld>
  <p:clrMapOvr>
    <a:masterClrMapping/>
  </p:clrMapOvr>
  <p:transition spd="slow" advClick="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2143B-D184-7E9A-02C3-4A13703E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A1F23-1CA6-E2DB-4B0D-31C5DB736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Weitere gesetzliche Anforderungen für Personen, Qualifikationen und organisatorische Pflichten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4E1306D5-E307-11D6-2DCC-90F3C6821F56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68AAC3-03FC-6BC7-F714-014AAEEC6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19" y="1273906"/>
            <a:ext cx="5701824" cy="360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33301"/>
      </p:ext>
    </p:extLst>
  </p:cSld>
  <p:clrMapOvr>
    <a:masterClrMapping/>
  </p:clrMapOvr>
  <p:transition spd="slow" advClick="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DF453-283C-4E9A-C083-7F3A49529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C1D473-2499-96E9-90BF-CF8D3612E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1" y="764557"/>
            <a:ext cx="8195846" cy="360000"/>
          </a:xfrm>
        </p:spPr>
        <p:txBody>
          <a:bodyPr/>
          <a:lstStyle/>
          <a:p>
            <a:r>
              <a:rPr lang="de-DE" dirty="0"/>
              <a:t>Weitere gesetzliche Anforderungen für Personen, Qualifikationen und organisatorische Pflichten ….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D2F67572-2AD6-5542-61E2-8D888510FEFA}"/>
              </a:ext>
            </a:extLst>
          </p:cNvPr>
          <p:cNvSpPr txBox="1">
            <a:spLocks/>
          </p:cNvSpPr>
          <p:nvPr/>
        </p:nvSpPr>
        <p:spPr>
          <a:xfrm>
            <a:off x="186130" y="267950"/>
            <a:ext cx="6060029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Das MAQSIMA Konzept.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17CBA08-B78C-A2BA-A756-609790FDB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19" y="1273906"/>
            <a:ext cx="5701824" cy="360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05316"/>
      </p:ext>
    </p:extLst>
  </p:cSld>
  <p:clrMapOvr>
    <a:masterClrMapping/>
  </p:clrMapOvr>
  <p:transition spd="slow" advClick="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86907-AEE3-7EB2-392A-AB0BE36F3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19BC6CC-A448-78CC-8944-31F4CCA7E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Der Überblick.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519A39-98CA-8DCF-85C6-0C51B8E9E9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6F553A2-8950-C843-6F96-0D422FF6DB09}"/>
              </a:ext>
            </a:extLst>
          </p:cNvPr>
          <p:cNvSpPr txBox="1">
            <a:spLocks/>
          </p:cNvSpPr>
          <p:nvPr/>
        </p:nvSpPr>
        <p:spPr>
          <a:xfrm>
            <a:off x="540570" y="-857250"/>
            <a:ext cx="7124253" cy="68579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Delegation der Betreiberpflichten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8226282"/>
      </p:ext>
    </p:extLst>
  </p:cSld>
  <p:clrMapOvr>
    <a:masterClrMapping/>
  </p:clrMapOvr>
  <p:transition spd="slow" advClick="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AB257-8376-1051-5318-2A574214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150D2-BD29-3FA4-0888-BF0D48729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81" y="643907"/>
            <a:ext cx="8610873" cy="360000"/>
          </a:xfrm>
        </p:spPr>
        <p:txBody>
          <a:bodyPr/>
          <a:lstStyle/>
          <a:p>
            <a:r>
              <a:rPr lang="de-DE" dirty="0"/>
              <a:t>Verantwortung und Haftung.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C35491EC-BFEA-B922-6C30-8B06DDDBAC36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Delegation von Betreiberpflichten.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298AF-9784-C3BF-2F77-C4B7EA459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255248"/>
            <a:ext cx="8641655" cy="224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defTabSz="877888"/>
            <a:r>
              <a:rPr lang="de-DE" sz="1260" b="1" dirty="0">
                <a:solidFill>
                  <a:srgbClr val="1A1A15"/>
                </a:solidFill>
                <a:latin typeface="Arimo"/>
              </a:rPr>
              <a:t>Wer eine potentielle Gefahrenquelle eröffnet und betreibt, muss alles Erforderliche tun, um diese Gefahrenquelle sicher zu betreiben.</a:t>
            </a:r>
          </a:p>
          <a:p>
            <a:pPr defTabSz="877888"/>
            <a:endParaRPr lang="de-DE" sz="1260" b="1" dirty="0">
              <a:solidFill>
                <a:srgbClr val="1A1A15"/>
              </a:solidFill>
              <a:latin typeface="Arimo"/>
            </a:endParaRPr>
          </a:p>
          <a:p>
            <a:pPr defTabSz="877888"/>
            <a:endParaRPr lang="de-DE" sz="1260" b="1" dirty="0">
              <a:solidFill>
                <a:srgbClr val="1A1A15"/>
              </a:solidFill>
              <a:latin typeface="Arimo"/>
            </a:endParaRPr>
          </a:p>
          <a:p>
            <a:pPr marL="228600" lvl="2" indent="-2286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  <a:tabLst>
                <a:tab pos="266700" algn="l"/>
              </a:tabLst>
              <a:defRPr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Risiko des Organisationsverschuldens mit </a:t>
            </a:r>
            <a:br>
              <a:rPr lang="de-DE" sz="1170" dirty="0">
                <a:solidFill>
                  <a:srgbClr val="1A1A15"/>
                </a:solidFill>
                <a:latin typeface="Arimo"/>
              </a:rPr>
            </a:br>
            <a:r>
              <a:rPr lang="de-DE" sz="1170" dirty="0">
                <a:solidFill>
                  <a:srgbClr val="1A1A15"/>
                </a:solidFill>
                <a:latin typeface="Arimo"/>
              </a:rPr>
              <a:t>persönlicher Haftung des „Verantwortlichen“.</a:t>
            </a:r>
          </a:p>
          <a:p>
            <a:pPr marL="0" lvl="2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tabLst>
                <a:tab pos="266700" algn="l"/>
              </a:tabLst>
              <a:defRPr/>
            </a:pPr>
            <a:endParaRPr lang="de-DE" sz="1170" dirty="0">
              <a:solidFill>
                <a:srgbClr val="1A1A15"/>
              </a:solidFill>
              <a:latin typeface="Arimo"/>
            </a:endParaRPr>
          </a:p>
          <a:p>
            <a:pPr marL="228600" lvl="2" indent="-228600" defTabSz="685800">
              <a:lnSpc>
                <a:spcPct val="114000"/>
              </a:lnSpc>
              <a:spcAft>
                <a:spcPts val="600"/>
              </a:spcAft>
              <a:buClr>
                <a:srgbClr val="77933C"/>
              </a:buClr>
              <a:buSzPct val="100000"/>
              <a:buFont typeface="Wingdings" panose="05000000000000000000" pitchFamily="2" charset="2"/>
              <a:buChar char="§"/>
              <a:tabLst>
                <a:tab pos="266700" algn="l"/>
              </a:tabLst>
              <a:defRPr/>
            </a:pPr>
            <a:r>
              <a:rPr lang="de-DE" sz="1170" dirty="0">
                <a:solidFill>
                  <a:srgbClr val="1A1A15"/>
                </a:solidFill>
                <a:latin typeface="Arimo"/>
              </a:rPr>
              <a:t>Der Arbeitgeber muss geeignete Maßnahmen des Arbeitsschutzes </a:t>
            </a:r>
            <a:br>
              <a:rPr lang="de-DE" sz="1170" dirty="0">
                <a:solidFill>
                  <a:srgbClr val="1A1A15"/>
                </a:solidFill>
                <a:latin typeface="Arimo"/>
              </a:rPr>
            </a:br>
            <a:r>
              <a:rPr lang="de-DE" sz="1170" dirty="0">
                <a:solidFill>
                  <a:srgbClr val="1A1A15"/>
                </a:solidFill>
                <a:latin typeface="Arimo"/>
              </a:rPr>
              <a:t>ergreifen,  um u.a. die Sicherheit  und Gesundheit seiner </a:t>
            </a:r>
            <a:br>
              <a:rPr lang="de-DE" sz="1170" dirty="0">
                <a:solidFill>
                  <a:srgbClr val="1A1A15"/>
                </a:solidFill>
                <a:latin typeface="Arimo"/>
              </a:rPr>
            </a:br>
            <a:r>
              <a:rPr lang="de-DE" sz="1170" dirty="0">
                <a:solidFill>
                  <a:srgbClr val="1A1A15"/>
                </a:solidFill>
                <a:latin typeface="Arimo"/>
              </a:rPr>
              <a:t>Beschäftigten zu gewährleisten.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ADEBEFDD-B616-E98E-4497-D69CE888A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49" y="1668045"/>
            <a:ext cx="2711765" cy="299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00737"/>
      </p:ext>
    </p:extLst>
  </p:cSld>
  <p:clrMapOvr>
    <a:masterClrMapping/>
  </p:clrMapOvr>
  <p:transition spd="slow" advClick="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B844D-4CA1-76DD-E71D-03ADF9E1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DBC55-1D8E-5654-2600-E18F470B6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81" y="643907"/>
            <a:ext cx="8610873" cy="360000"/>
          </a:xfrm>
        </p:spPr>
        <p:txBody>
          <a:bodyPr/>
          <a:lstStyle/>
          <a:p>
            <a:r>
              <a:rPr lang="de-DE" dirty="0"/>
              <a:t>Verantwortung bleibt, trotz Delegation, trotz Dienstleister.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4F23E4C2-161B-3D1F-D894-4AC8763456DD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Delegation von Betreiberpflichten.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64C4CA-1EB9-4024-FE19-0DFB5E044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724" y="4095831"/>
            <a:ext cx="7861576" cy="847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54000" rIns="54000" bIns="54000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de-DE" sz="2400" dirty="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 kann nie vollständig übertragen, </a:t>
            </a:r>
            <a:br>
              <a:rPr lang="de-DE" sz="2400" dirty="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rgbClr val="7793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allenfalls geteilt werden!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0443263-5F70-8CCA-95B9-08AC2141FD0C}"/>
              </a:ext>
            </a:extLst>
          </p:cNvPr>
          <p:cNvSpPr/>
          <p:nvPr/>
        </p:nvSpPr>
        <p:spPr>
          <a:xfrm>
            <a:off x="258224" y="1078873"/>
            <a:ext cx="5848639" cy="2949590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rgbClr val="FFC000"/>
              </a:buClr>
              <a:tabLst>
                <a:tab pos="266700" algn="l"/>
              </a:tabLst>
              <a:defRPr/>
            </a:pPr>
            <a:r>
              <a:rPr lang="de-DE" sz="1800" b="1" dirty="0"/>
              <a:t>Regeln bei der Delegation von Verantwortung:</a:t>
            </a:r>
            <a:endParaRPr lang="de-DE" sz="1800" dirty="0"/>
          </a:p>
          <a:p>
            <a:pPr marL="57150" indent="-342900">
              <a:lnSpc>
                <a:spcPct val="150000"/>
              </a:lnSpc>
              <a:spcBef>
                <a:spcPct val="0"/>
              </a:spcBef>
              <a:buClr>
                <a:srgbClr val="77933C"/>
              </a:buClr>
              <a:buFont typeface="Wingdings" pitchFamily="2" charset="2"/>
              <a:buChar char="§"/>
              <a:tabLst>
                <a:tab pos="266700" algn="l"/>
              </a:tabLst>
              <a:defRPr/>
            </a:pPr>
            <a:r>
              <a:rPr lang="de-DE" sz="1800" dirty="0"/>
              <a:t>Auswahl der geeigneten Mitarbeiter (Qualifikation)</a:t>
            </a:r>
          </a:p>
          <a:p>
            <a:pPr marL="57150" indent="-342900">
              <a:lnSpc>
                <a:spcPct val="150000"/>
              </a:lnSpc>
              <a:spcBef>
                <a:spcPct val="0"/>
              </a:spcBef>
              <a:buClr>
                <a:srgbClr val="77933C"/>
              </a:buClr>
              <a:buFont typeface="Wingdings" pitchFamily="2" charset="2"/>
              <a:buChar char="§"/>
              <a:tabLst>
                <a:tab pos="266700" algn="l"/>
              </a:tabLst>
              <a:defRPr/>
            </a:pPr>
            <a:r>
              <a:rPr lang="de-DE" sz="1800" dirty="0"/>
              <a:t>Anweisung der ausgewählten Mitarbeiter </a:t>
            </a:r>
            <a:br>
              <a:rPr lang="de-DE" sz="1800" dirty="0"/>
            </a:br>
            <a:r>
              <a:rPr lang="de-DE" sz="1800" dirty="0"/>
              <a:t>	 (Aufstellen von genauen Regeln)</a:t>
            </a:r>
          </a:p>
          <a:p>
            <a:pPr marL="57150" indent="-342900">
              <a:lnSpc>
                <a:spcPct val="150000"/>
              </a:lnSpc>
              <a:spcBef>
                <a:spcPct val="0"/>
              </a:spcBef>
              <a:buClr>
                <a:srgbClr val="77933C"/>
              </a:buClr>
              <a:buFont typeface="Wingdings" pitchFamily="2" charset="2"/>
              <a:buChar char="§"/>
              <a:tabLst>
                <a:tab pos="266700" algn="l"/>
              </a:tabLst>
              <a:defRPr/>
            </a:pPr>
            <a:r>
              <a:rPr lang="de-DE" sz="1800" dirty="0"/>
              <a:t>Übertragung der erforderlichen Kompetenzen </a:t>
            </a:r>
            <a:br>
              <a:rPr lang="de-DE" sz="1800" dirty="0"/>
            </a:br>
            <a:r>
              <a:rPr lang="de-DE" sz="1800" dirty="0"/>
              <a:t>	 (finanziell, zeitlich, Unabhängigkeit bei Entscheidungen)</a:t>
            </a:r>
          </a:p>
          <a:p>
            <a:pPr marL="57150" indent="-342900">
              <a:lnSpc>
                <a:spcPct val="150000"/>
              </a:lnSpc>
              <a:spcBef>
                <a:spcPct val="0"/>
              </a:spcBef>
              <a:buClr>
                <a:srgbClr val="77933C"/>
              </a:buClr>
              <a:buFont typeface="Wingdings" pitchFamily="2" charset="2"/>
              <a:buChar char="§"/>
              <a:tabLst>
                <a:tab pos="266700" algn="l"/>
              </a:tabLst>
              <a:defRPr/>
            </a:pPr>
            <a:r>
              <a:rPr lang="de-DE" sz="1800" dirty="0"/>
              <a:t>Überwachung der anweisungsgemäßen Ausführung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D1DC2CC-09D3-B24C-CE5F-8A9D23399D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1" t="5346" r="30726" b="13112"/>
          <a:stretch/>
        </p:blipFill>
        <p:spPr>
          <a:xfrm>
            <a:off x="5975351" y="1034379"/>
            <a:ext cx="2660650" cy="312008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isometricOffAxis2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44572659"/>
      </p:ext>
    </p:extLst>
  </p:cSld>
  <p:clrMapOvr>
    <a:masterClrMapping/>
  </p:clrMapOvr>
  <p:transition spd="slow" advClick="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20A2-A542-C42F-89B4-1C424796A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D7083EC-B899-340D-B3CF-A3FFD860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Der Überblick.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9C90223-427A-5445-AC03-C2BCFE27AB1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E4331E6-6279-B86F-1B0C-F959AFB180A9}"/>
              </a:ext>
            </a:extLst>
          </p:cNvPr>
          <p:cNvSpPr txBox="1">
            <a:spLocks/>
          </p:cNvSpPr>
          <p:nvPr/>
        </p:nvSpPr>
        <p:spPr>
          <a:xfrm>
            <a:off x="540570" y="-857250"/>
            <a:ext cx="7124253" cy="68579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CAFM: Planung. Durchführung. Dokumentation. </a:t>
            </a:r>
          </a:p>
        </p:txBody>
      </p:sp>
    </p:spTree>
    <p:extLst>
      <p:ext uri="{BB962C8B-B14F-4D97-AF65-F5344CB8AC3E}">
        <p14:creationId xmlns:p14="http://schemas.microsoft.com/office/powerpoint/2010/main" val="2052712375"/>
      </p:ext>
    </p:extLst>
  </p:cSld>
  <p:clrMapOvr>
    <a:masterClrMapping/>
  </p:clrMapOvr>
  <p:transition spd="slow" advClick="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05A3C-956D-EC3B-A368-2B1660F0B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83A3BA-6952-F866-F106-4C32751B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81" y="643907"/>
            <a:ext cx="8610873" cy="360000"/>
          </a:xfrm>
        </p:spPr>
        <p:txBody>
          <a:bodyPr/>
          <a:lstStyle/>
          <a:p>
            <a:r>
              <a:rPr lang="de-DE" dirty="0"/>
              <a:t>Umsetzung im CAFM-System </a:t>
            </a:r>
            <a:r>
              <a:rPr lang="de-DE" dirty="0" err="1"/>
              <a:t>smartIO</a:t>
            </a:r>
            <a:r>
              <a:rPr lang="de-DE" dirty="0"/>
              <a:t>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7E979A7D-710C-DDA5-D3F1-A49623D8C30C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CAFM: Planung. Durchführung. Dokumentation.</a:t>
            </a:r>
          </a:p>
        </p:txBody>
      </p:sp>
      <p:sp>
        <p:nvSpPr>
          <p:cNvPr id="8" name="Rectangle 57">
            <a:extLst>
              <a:ext uri="{FF2B5EF4-FFF2-40B4-BE49-F238E27FC236}">
                <a16:creationId xmlns:a16="http://schemas.microsoft.com/office/drawing/2014/main" id="{210D1E24-D417-E494-E244-9DC1B36AE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781" y="4299511"/>
            <a:ext cx="1728925" cy="279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rgbClr val="00B0F0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altLang="de-DE" dirty="0">
                <a:solidFill>
                  <a:schemeClr val="bg1"/>
                </a:solidFill>
                <a:latin typeface="Play" pitchFamily="2" charset="0"/>
              </a:rPr>
              <a:t> MAQSIMA </a:t>
            </a:r>
            <a:r>
              <a:rPr lang="de-DE" altLang="de-DE" dirty="0" err="1">
                <a:solidFill>
                  <a:schemeClr val="bg1"/>
                </a:solidFill>
                <a:latin typeface="Play" pitchFamily="2" charset="0"/>
              </a:rPr>
              <a:t>myFM</a:t>
            </a:r>
            <a:endParaRPr lang="de-DE" altLang="de-DE" dirty="0">
              <a:solidFill>
                <a:schemeClr val="bg1"/>
              </a:solidFill>
              <a:latin typeface="Play" pitchFamily="2" charset="0"/>
            </a:endParaRPr>
          </a:p>
        </p:txBody>
      </p:sp>
      <p:sp>
        <p:nvSpPr>
          <p:cNvPr id="11" name="Rectangle 57">
            <a:extLst>
              <a:ext uri="{FF2B5EF4-FFF2-40B4-BE49-F238E27FC236}">
                <a16:creationId xmlns:a16="http://schemas.microsoft.com/office/drawing/2014/main" id="{FD658344-03F0-869B-FB7F-BBCA03726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31" y="4615617"/>
            <a:ext cx="1728925" cy="279400"/>
          </a:xfrm>
          <a:prstGeom prst="rect">
            <a:avLst/>
          </a:prstGeom>
          <a:solidFill>
            <a:srgbClr val="77933C"/>
          </a:solidFill>
          <a:ln w="635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altLang="de-DE" dirty="0">
                <a:solidFill>
                  <a:schemeClr val="bg1"/>
                </a:solidFill>
                <a:latin typeface="Play" pitchFamily="2" charset="0"/>
              </a:rPr>
              <a:t> </a:t>
            </a:r>
            <a:r>
              <a:rPr lang="de-DE" altLang="de-DE" dirty="0" err="1">
                <a:solidFill>
                  <a:schemeClr val="bg1"/>
                </a:solidFill>
                <a:latin typeface="Play" pitchFamily="2" charset="0"/>
              </a:rPr>
              <a:t>smartIO</a:t>
            </a:r>
            <a:endParaRPr lang="de-DE" altLang="de-DE" dirty="0">
              <a:solidFill>
                <a:schemeClr val="bg1"/>
              </a:solidFill>
              <a:latin typeface="Play" pitchFamily="2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828C553-D2B7-A759-A44B-FE3DD60EC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81" y="5520492"/>
            <a:ext cx="72487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1100" dirty="0">
                <a:solidFill>
                  <a:schemeClr val="bg1"/>
                </a:solidFill>
                <a:latin typeface="Play" pitchFamily="2" charset="0"/>
              </a:rPr>
              <a:t>Legende</a:t>
            </a:r>
          </a:p>
        </p:txBody>
      </p:sp>
      <p:pic>
        <p:nvPicPr>
          <p:cNvPr id="23" name="Grafik 22" descr="Wiederholen Silhouette">
            <a:extLst>
              <a:ext uri="{FF2B5EF4-FFF2-40B4-BE49-F238E27FC236}">
                <a16:creationId xmlns:a16="http://schemas.microsoft.com/office/drawing/2014/main" id="{A3706D82-4176-2E38-090C-DC13AE2BA3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0700000" flipH="1">
            <a:off x="3101844" y="753495"/>
            <a:ext cx="4549630" cy="4549630"/>
          </a:xfrm>
          <a:prstGeom prst="rect">
            <a:avLst/>
          </a:prstGeom>
        </p:spPr>
      </p:pic>
      <p:sp>
        <p:nvSpPr>
          <p:cNvPr id="15" name="Rectangle 57">
            <a:extLst>
              <a:ext uri="{FF2B5EF4-FFF2-40B4-BE49-F238E27FC236}">
                <a16:creationId xmlns:a16="http://schemas.microsoft.com/office/drawing/2014/main" id="{86A083AA-F4FA-A76F-F315-A0DFF139C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0279" y="1465516"/>
            <a:ext cx="2519362" cy="649157"/>
          </a:xfrm>
          <a:prstGeom prst="rect">
            <a:avLst/>
          </a:prstGeom>
          <a:solidFill>
            <a:srgbClr val="77933C"/>
          </a:solidFill>
          <a:ln w="635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defRPr/>
            </a:pPr>
            <a:r>
              <a:rPr lang="de-DE" dirty="0">
                <a:solidFill>
                  <a:schemeClr val="bg1"/>
                </a:solidFill>
                <a:latin typeface="Play" pitchFamily="2" charset="0"/>
              </a:rPr>
              <a:t>Zuordnung Betreiberpflichten</a:t>
            </a:r>
            <a:br>
              <a:rPr lang="de-DE" dirty="0">
                <a:solidFill>
                  <a:schemeClr val="bg1"/>
                </a:solidFill>
                <a:latin typeface="Play" pitchFamily="2" charset="0"/>
              </a:rPr>
            </a:br>
            <a:r>
              <a:rPr lang="de-DE" dirty="0">
                <a:solidFill>
                  <a:schemeClr val="bg1"/>
                </a:solidFill>
                <a:latin typeface="Play" pitchFamily="2" charset="0"/>
              </a:rPr>
              <a:t>zu technischen Objekten</a:t>
            </a:r>
          </a:p>
        </p:txBody>
      </p:sp>
      <p:sp>
        <p:nvSpPr>
          <p:cNvPr id="17" name="Rectangle 57">
            <a:extLst>
              <a:ext uri="{FF2B5EF4-FFF2-40B4-BE49-F238E27FC236}">
                <a16:creationId xmlns:a16="http://schemas.microsoft.com/office/drawing/2014/main" id="{271AB7EE-7565-0B25-9089-B618A6FCD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144" y="3205440"/>
            <a:ext cx="2519362" cy="684138"/>
          </a:xfrm>
          <a:prstGeom prst="rect">
            <a:avLst/>
          </a:prstGeom>
          <a:solidFill>
            <a:srgbClr val="77933C"/>
          </a:solidFill>
          <a:ln w="635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defRPr/>
            </a:pPr>
            <a:r>
              <a:rPr lang="de-DE" dirty="0">
                <a:solidFill>
                  <a:schemeClr val="bg1"/>
                </a:solidFill>
                <a:latin typeface="Play" pitchFamily="2" charset="0"/>
              </a:rPr>
              <a:t>Terminplanung /</a:t>
            </a:r>
            <a:br>
              <a:rPr lang="de-DE" dirty="0">
                <a:solidFill>
                  <a:schemeClr val="bg1"/>
                </a:solidFill>
                <a:latin typeface="Play" pitchFamily="2" charset="0"/>
              </a:rPr>
            </a:br>
            <a:r>
              <a:rPr lang="de-DE" dirty="0">
                <a:solidFill>
                  <a:schemeClr val="bg1"/>
                </a:solidFill>
                <a:latin typeface="Play" pitchFamily="2" charset="0"/>
              </a:rPr>
              <a:t>Termindurchführung</a:t>
            </a:r>
          </a:p>
        </p:txBody>
      </p:sp>
      <p:sp>
        <p:nvSpPr>
          <p:cNvPr id="19" name="Rectangle 57">
            <a:extLst>
              <a:ext uri="{FF2B5EF4-FFF2-40B4-BE49-F238E27FC236}">
                <a16:creationId xmlns:a16="http://schemas.microsoft.com/office/drawing/2014/main" id="{49897500-ACA8-1747-C783-1DDA83667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7355" y="2247615"/>
            <a:ext cx="3221098" cy="66345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rgbClr val="00B0F0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altLang="de-DE" dirty="0">
                <a:solidFill>
                  <a:schemeClr val="bg1"/>
                </a:solidFill>
                <a:latin typeface="Play" pitchFamily="2" charset="0"/>
              </a:rPr>
              <a:t>Auswahl der Betreiberpflichten</a:t>
            </a:r>
            <a:br>
              <a:rPr lang="de-DE" altLang="de-DE" dirty="0">
                <a:solidFill>
                  <a:schemeClr val="bg1"/>
                </a:solidFill>
                <a:latin typeface="Play" pitchFamily="2" charset="0"/>
              </a:rPr>
            </a:br>
            <a:r>
              <a:rPr lang="de-DE" altLang="de-DE" dirty="0">
                <a:solidFill>
                  <a:schemeClr val="bg1"/>
                </a:solidFill>
                <a:latin typeface="Play" pitchFamily="2" charset="0"/>
              </a:rPr>
              <a:t>MAQSIMA </a:t>
            </a:r>
            <a:r>
              <a:rPr lang="de-DE" altLang="de-DE" dirty="0" err="1">
                <a:solidFill>
                  <a:schemeClr val="bg1"/>
                </a:solidFill>
                <a:latin typeface="Play" pitchFamily="2" charset="0"/>
              </a:rPr>
              <a:t>myFM</a:t>
            </a:r>
            <a:r>
              <a:rPr lang="de-DE" altLang="de-DE" dirty="0">
                <a:solidFill>
                  <a:schemeClr val="bg1"/>
                </a:solidFill>
                <a:latin typeface="Play" pitchFamily="2" charset="0"/>
              </a:rPr>
              <a:t> Portal</a:t>
            </a:r>
          </a:p>
        </p:txBody>
      </p:sp>
      <p:sp>
        <p:nvSpPr>
          <p:cNvPr id="21" name="Rectangle 57">
            <a:extLst>
              <a:ext uri="{FF2B5EF4-FFF2-40B4-BE49-F238E27FC236}">
                <a16:creationId xmlns:a16="http://schemas.microsoft.com/office/drawing/2014/main" id="{753C26D3-CA3D-B9D9-39B8-429966190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0322" y="4062587"/>
            <a:ext cx="2519363" cy="692730"/>
          </a:xfrm>
          <a:prstGeom prst="rect">
            <a:avLst/>
          </a:prstGeom>
          <a:solidFill>
            <a:srgbClr val="77933C"/>
          </a:solidFill>
          <a:ln w="6350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>
            <a:defPPr>
              <a:defRPr lang="de-DE"/>
            </a:defPPr>
            <a:lvl1pPr marL="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630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2617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8926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5235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31543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7852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4160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30469" algn="l" defTabSz="732617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defRPr/>
            </a:pPr>
            <a:r>
              <a:rPr lang="de-DE" dirty="0">
                <a:solidFill>
                  <a:schemeClr val="bg1"/>
                </a:solidFill>
                <a:latin typeface="Play" pitchFamily="2" charset="0"/>
              </a:rPr>
              <a:t>Dokumentation /</a:t>
            </a:r>
            <a:br>
              <a:rPr lang="de-DE" dirty="0">
                <a:solidFill>
                  <a:schemeClr val="bg1"/>
                </a:solidFill>
                <a:latin typeface="Play" pitchFamily="2" charset="0"/>
              </a:rPr>
            </a:br>
            <a:r>
              <a:rPr lang="de-DE" dirty="0">
                <a:solidFill>
                  <a:schemeClr val="bg1"/>
                </a:solidFill>
                <a:latin typeface="Play" pitchFamily="2" charset="0"/>
              </a:rPr>
              <a:t>Kontrolle </a:t>
            </a:r>
          </a:p>
        </p:txBody>
      </p:sp>
    </p:spTree>
    <p:extLst>
      <p:ext uri="{BB962C8B-B14F-4D97-AF65-F5344CB8AC3E}">
        <p14:creationId xmlns:p14="http://schemas.microsoft.com/office/powerpoint/2010/main" val="1132628676"/>
      </p:ext>
    </p:extLst>
  </p:cSld>
  <p:clrMapOvr>
    <a:masterClrMapping/>
  </p:clrMapOvr>
  <p:transition spd="slow" advClick="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BBBB1-73C4-2BA9-2458-4A25CA512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03C67F9-D2C4-A096-4660-0883C006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721540"/>
            <a:ext cx="6480000" cy="360000"/>
          </a:xfrm>
        </p:spPr>
        <p:txBody>
          <a:bodyPr/>
          <a:lstStyle/>
          <a:p>
            <a:r>
              <a:rPr lang="de-DE" dirty="0"/>
              <a:t>Der Überblick.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15FC0F2-DD01-0B51-59C3-5A7B2D4EA1E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798BD82-5C5E-2C5E-25D8-A33431773609}"/>
              </a:ext>
            </a:extLst>
          </p:cNvPr>
          <p:cNvSpPr txBox="1">
            <a:spLocks/>
          </p:cNvSpPr>
          <p:nvPr/>
        </p:nvSpPr>
        <p:spPr>
          <a:xfrm>
            <a:off x="540570" y="-857250"/>
            <a:ext cx="7124253" cy="68579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Schlusspunkt</a:t>
            </a:r>
          </a:p>
        </p:txBody>
      </p:sp>
    </p:spTree>
    <p:extLst>
      <p:ext uri="{BB962C8B-B14F-4D97-AF65-F5344CB8AC3E}">
        <p14:creationId xmlns:p14="http://schemas.microsoft.com/office/powerpoint/2010/main" val="3259173566"/>
      </p:ext>
    </p:extLst>
  </p:cSld>
  <p:clrMapOvr>
    <a:masterClrMapping/>
  </p:clrMapOvr>
  <p:transition spd="slow" advClick="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8CDE5-A0A5-B9E5-4D70-372495DFF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43BEFE-686F-4955-434E-17AC0A7B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81" y="643907"/>
            <a:ext cx="8610873" cy="360000"/>
          </a:xfrm>
        </p:spPr>
        <p:txBody>
          <a:bodyPr/>
          <a:lstStyle/>
          <a:p>
            <a:r>
              <a:rPr lang="de-DE" dirty="0"/>
              <a:t>Das Wichtigste in Kürze.</a:t>
            </a:r>
          </a:p>
        </p:txBody>
      </p:sp>
      <p:sp>
        <p:nvSpPr>
          <p:cNvPr id="65" name="Inhaltsplatzhalter 6">
            <a:extLst>
              <a:ext uri="{FF2B5EF4-FFF2-40B4-BE49-F238E27FC236}">
                <a16:creationId xmlns:a16="http://schemas.microsoft.com/office/drawing/2014/main" id="{9ADEDA02-A718-0D23-C9F4-F043A4B81040}"/>
              </a:ext>
            </a:extLst>
          </p:cNvPr>
          <p:cNvSpPr txBox="1">
            <a:spLocks/>
          </p:cNvSpPr>
          <p:nvPr/>
        </p:nvSpPr>
        <p:spPr>
          <a:xfrm>
            <a:off x="226474" y="267950"/>
            <a:ext cx="5118675" cy="216000"/>
          </a:xfrm>
          <a:prstGeom prst="rect">
            <a:avLst/>
          </a:prstGeom>
        </p:spPr>
        <p:txBody>
          <a:bodyPr/>
          <a:lstStyle/>
          <a:p>
            <a:r>
              <a:rPr lang="de-DE" sz="1400" spc="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Schlusspunkt</a:t>
            </a:r>
          </a:p>
        </p:txBody>
      </p:sp>
      <p:sp>
        <p:nvSpPr>
          <p:cNvPr id="4" name="Textplatzhalter 1">
            <a:extLst>
              <a:ext uri="{FF2B5EF4-FFF2-40B4-BE49-F238E27FC236}">
                <a16:creationId xmlns:a16="http://schemas.microsoft.com/office/drawing/2014/main" id="{6870D3EB-8914-81FB-F969-AEB97EF73AA4}"/>
              </a:ext>
            </a:extLst>
          </p:cNvPr>
          <p:cNvSpPr txBox="1">
            <a:spLocks/>
          </p:cNvSpPr>
          <p:nvPr/>
        </p:nvSpPr>
        <p:spPr>
          <a:xfrm>
            <a:off x="3006546" y="1163864"/>
            <a:ext cx="6908979" cy="361949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  <a:t>KI, Software und menschliche Expertise.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  <a:t>Transparenz. Die Betreiberpflichten </a:t>
            </a:r>
            <a:b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  <a:t>immer im Blick.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  <a:t>Offene Schnittstelle zu CAFM-Systemen.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Clr>
                <a:srgbClr val="77933C"/>
              </a:buClr>
              <a:buFont typeface="Wingdings" pitchFamily="2" charset="2"/>
              <a:buChar char="§"/>
            </a:pPr>
            <a: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  <a:t>Aktualität. Mit unseren Experten </a:t>
            </a:r>
            <a:b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chemeClr val="tx1"/>
                </a:solidFill>
                <a:latin typeface="Play" pitchFamily="2" charset="0"/>
                <a:cs typeface="Arial" panose="020B0604020202020204" pitchFamily="34" charset="0"/>
              </a:rPr>
              <a:t>stets auf dem neusten Stand.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">
            <a:extLst>
              <a:ext uri="{FF2B5EF4-FFF2-40B4-BE49-F238E27FC236}">
                <a16:creationId xmlns:a16="http://schemas.microsoft.com/office/drawing/2014/main" id="{90F0DFB6-4790-5967-201E-E0CAF8970CF7}"/>
              </a:ext>
            </a:extLst>
          </p:cNvPr>
          <p:cNvSpPr txBox="1">
            <a:spLocks/>
          </p:cNvSpPr>
          <p:nvPr/>
        </p:nvSpPr>
        <p:spPr>
          <a:xfrm>
            <a:off x="416988" y="1533270"/>
            <a:ext cx="3246783" cy="2572006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b="1" dirty="0">
                <a:solidFill>
                  <a:schemeClr val="tx1"/>
                </a:solidFill>
                <a:latin typeface="Play" pitchFamily="2" charset="0"/>
              </a:rPr>
              <a:t>MAQSIMA </a:t>
            </a:r>
            <a:r>
              <a:rPr lang="de-DE" sz="2000" b="1" dirty="0" err="1">
                <a:solidFill>
                  <a:schemeClr val="tx1"/>
                </a:solidFill>
                <a:latin typeface="Play" pitchFamily="2" charset="0"/>
              </a:rPr>
              <a:t>myFM</a:t>
            </a:r>
            <a:endParaRPr lang="de-DE" sz="2000" b="1" dirty="0">
              <a:solidFill>
                <a:schemeClr val="tx1"/>
              </a:solidFill>
              <a:latin typeface="Play" pitchFamily="2" charset="0"/>
            </a:endParaRPr>
          </a:p>
          <a:p>
            <a:r>
              <a:rPr lang="de-DE" sz="2000" b="1" dirty="0">
                <a:solidFill>
                  <a:schemeClr val="tx1"/>
                </a:solidFill>
                <a:latin typeface="Play" pitchFamily="2" charset="0"/>
              </a:rPr>
              <a:t>Rechtskonformität </a:t>
            </a:r>
            <a:br>
              <a:rPr lang="de-DE" sz="2000" b="1" dirty="0">
                <a:solidFill>
                  <a:schemeClr val="tx1"/>
                </a:solidFill>
                <a:latin typeface="Play" pitchFamily="2" charset="0"/>
              </a:rPr>
            </a:br>
            <a:r>
              <a:rPr lang="de-DE" sz="2000" b="1" dirty="0">
                <a:solidFill>
                  <a:schemeClr val="tx1"/>
                </a:solidFill>
                <a:latin typeface="Play" pitchFamily="2" charset="0"/>
              </a:rPr>
              <a:t>leicht gemacht</a:t>
            </a:r>
          </a:p>
        </p:txBody>
      </p:sp>
    </p:spTree>
    <p:extLst>
      <p:ext uri="{BB962C8B-B14F-4D97-AF65-F5344CB8AC3E}">
        <p14:creationId xmlns:p14="http://schemas.microsoft.com/office/powerpoint/2010/main" val="3633380563"/>
      </p:ext>
    </p:extLst>
  </p:cSld>
  <p:clrMapOvr>
    <a:masterClrMapping/>
  </p:clrMapOvr>
  <p:transition spd="slow" advClick="0">
    <p:fade/>
  </p:transition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1760</Words>
  <Application>Microsoft Office PowerPoint</Application>
  <PresentationFormat>Bildschirmpräsentation (16:9)</PresentationFormat>
  <Paragraphs>344</Paragraphs>
  <Slides>50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50</vt:i4>
      </vt:variant>
      <vt:variant>
        <vt:lpstr>Zielgruppenorientierte Präsentationen</vt:lpstr>
      </vt:variant>
      <vt:variant>
        <vt:i4>6</vt:i4>
      </vt:variant>
    </vt:vector>
  </HeadingPairs>
  <TitlesOfParts>
    <vt:vector size="63" baseType="lpstr">
      <vt:lpstr>Arial</vt:lpstr>
      <vt:lpstr>Arimo</vt:lpstr>
      <vt:lpstr>Calibri</vt:lpstr>
      <vt:lpstr>Play</vt:lpstr>
      <vt:lpstr>Verdana</vt:lpstr>
      <vt:lpstr>Wingdings</vt:lpstr>
      <vt:lpstr>Larissa</vt:lpstr>
      <vt:lpstr>Betreiberpflichten: Von der Identifizierung bis zur operativen Umsetzung Christoph Niewöhner, MAQSIMA GmbH</vt:lpstr>
      <vt:lpstr>Mehr als 25 Jahre Erfahrung im Bereich technische Compliance.</vt:lpstr>
      <vt:lpstr>Der Überblick.</vt:lpstr>
      <vt:lpstr>Der Überblick.</vt:lpstr>
      <vt:lpstr>Das Ziel. </vt:lpstr>
      <vt:lpstr>Die Systematik. </vt:lpstr>
      <vt:lpstr> Die gesetzlichen Anforderungen sind nicht nach betrieblichen Anforderungen (z.B. nach Tätigkeiten, Anlagen, Arbeitsmitteln, Unternehmensprozessen) aufgebaut – sondern nach Themengebieten.</vt:lpstr>
      <vt:lpstr>Das Problem – Teil 2</vt:lpstr>
      <vt:lpstr>Das Problem – Teil 3 </vt:lpstr>
      <vt:lpstr>MAQSIMA myFM beginnt von der anderen Seite.</vt:lpstr>
      <vt:lpstr>Der Überblick.</vt:lpstr>
      <vt:lpstr>Einfach. Transparent. Nachvollziehbar.</vt:lpstr>
      <vt:lpstr>Blitzschutzsystem Schutzklasse III und IV.</vt:lpstr>
      <vt:lpstr>Blitzschutzsystem Schutzklasse III und IV.</vt:lpstr>
      <vt:lpstr>Blitzschutzsystem Schutzklasse III und IV.</vt:lpstr>
      <vt:lpstr>Blitzschutzsystem Schutzklasse III und IV.</vt:lpstr>
      <vt:lpstr>Blitzschutzsystem Schutzklasse III und IV.</vt:lpstr>
      <vt:lpstr>Blitzschutzsystem Schutzklasse III und IV.</vt:lpstr>
      <vt:lpstr>Der Überblick.</vt:lpstr>
      <vt:lpstr>Der Ausgangspunkt: Das MAQSIMA Referenz-Modell.</vt:lpstr>
      <vt:lpstr>Der Ausgangspunkt: Das MAQSIMA Referenz-Modell.</vt:lpstr>
      <vt:lpstr>Unterschiedliche Gebäude – unterschiedliche Prüfplichten.</vt:lpstr>
      <vt:lpstr>Das MAQSIMA Vorgehen.</vt:lpstr>
      <vt:lpstr>Das MAQSIMA Vorgehen.</vt:lpstr>
      <vt:lpstr>Das MAQSIMA Vorgehen.</vt:lpstr>
      <vt:lpstr>Das MAQSIMA Vorgehen.</vt:lpstr>
      <vt:lpstr>Das MAQSIMA Vorgehen.</vt:lpstr>
      <vt:lpstr>Das MAQSIMA Vorgehen.</vt:lpstr>
      <vt:lpstr>Das MAQSIMA Vorgehen.</vt:lpstr>
      <vt:lpstr>Aktualisierung bei Gesetzesänderungen.</vt:lpstr>
      <vt:lpstr>Aktualisierung bei Gesetzesänderungen.</vt:lpstr>
      <vt:lpstr>Die Merkmale / Attribute aus gesetzlicher Sicht für die TGA-Erfassung sind vorhanden.</vt:lpstr>
      <vt:lpstr>Prüfpflichten für Produktionsanlagen, Maschinen, Arbeitsmittel ….</vt:lpstr>
      <vt:lpstr>Prüfpflichten für Produktionsanlagen, Maschinen, Arbeitsmittel ….</vt:lpstr>
      <vt:lpstr>Prüfpflichten für Produktionsanlagen, Maschinen, Arbeitsmittel ….</vt:lpstr>
      <vt:lpstr>Prüfpflichten für Produktionsanlagen, Maschinen, Arbeitsmittel ….</vt:lpstr>
      <vt:lpstr>Prüfpflichten für Produktionsanlagen, Maschinen, Arbeitsmittel ….</vt:lpstr>
      <vt:lpstr>Prüfpflichten für Produktionsanlagen, Maschinen, Arbeitsmittel ….</vt:lpstr>
      <vt:lpstr>Weitere gesetzliche Anforderungen für Personen, Qualifikationen und organisatorische Pflichten ….</vt:lpstr>
      <vt:lpstr>Weitere gesetzliche Anforderungen für Personen, Qualifikationen und organisatorische Pflichten ….</vt:lpstr>
      <vt:lpstr>Weitere gesetzliche Anforderungen für Personen, Qualifikationen und organisatorische Pflichten ….</vt:lpstr>
      <vt:lpstr>Weitere gesetzliche Anforderungen für Personen, Qualifikationen und organisatorische Pflichten ….</vt:lpstr>
      <vt:lpstr>Weitere gesetzliche Anforderungen für Personen, Qualifikationen und organisatorische Pflichten ….</vt:lpstr>
      <vt:lpstr>Der Überblick.</vt:lpstr>
      <vt:lpstr>Verantwortung und Haftung.</vt:lpstr>
      <vt:lpstr>Verantwortung bleibt, trotz Delegation, trotz Dienstleister.</vt:lpstr>
      <vt:lpstr>Der Überblick.</vt:lpstr>
      <vt:lpstr>Umsetzung im CAFM-System smartIO.</vt:lpstr>
      <vt:lpstr>Der Überblick.</vt:lpstr>
      <vt:lpstr>Das Wichtigste in Kürze.</vt:lpstr>
      <vt:lpstr>Das Unternehmen</vt:lpstr>
      <vt:lpstr>pit - FM</vt:lpstr>
      <vt:lpstr>pit - CAD</vt:lpstr>
      <vt:lpstr>DWG Viewer</vt:lpstr>
      <vt:lpstr>Flächen &amp; Ressourcenauswertung</vt:lpstr>
      <vt:lpstr>pit - Mietmanagement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Karen.Herzog</dc:creator>
  <cp:lastModifiedBy>Christoph Niewöhner</cp:lastModifiedBy>
  <cp:revision>935</cp:revision>
  <cp:lastPrinted>2013-02-22T08:11:27Z</cp:lastPrinted>
  <dcterms:created xsi:type="dcterms:W3CDTF">2009-07-30T10:32:52Z</dcterms:created>
  <dcterms:modified xsi:type="dcterms:W3CDTF">2026-09-22T05:40:48Z</dcterms:modified>
</cp:coreProperties>
</file>